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60" r:id="rId3"/>
    <p:sldId id="257" r:id="rId4"/>
    <p:sldId id="261" r:id="rId5"/>
    <p:sldId id="263" r:id="rId6"/>
    <p:sldId id="264" r:id="rId7"/>
    <p:sldId id="265" r:id="rId8"/>
    <p:sldId id="262" r:id="rId9"/>
    <p:sldId id="258" r:id="rId10"/>
    <p:sldId id="259" r:id="rId11"/>
    <p:sldId id="266" r:id="rId12"/>
    <p:sldId id="267" r:id="rId13"/>
    <p:sldId id="268" r:id="rId14"/>
    <p:sldId id="269" r:id="rId15"/>
    <p:sldId id="270" r:id="rId16"/>
    <p:sldId id="273" r:id="rId17"/>
    <p:sldId id="274" r:id="rId18"/>
    <p:sldId id="275" r:id="rId19"/>
    <p:sldId id="276" r:id="rId20"/>
    <p:sldId id="277" r:id="rId21"/>
    <p:sldId id="272" r:id="rId22"/>
  </p:sldIdLst>
  <p:sldSz cx="9906000" cy="6858000" type="A4"/>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DEF7"/>
    <a:srgbClr val="8B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20" d="100"/>
          <a:sy n="120" d="100"/>
        </p:scale>
        <p:origin x="8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25" name="Group 24"/>
          <p:cNvGrpSpPr/>
          <p:nvPr/>
        </p:nvGrpSpPr>
        <p:grpSpPr>
          <a:xfrm>
            <a:off x="220133" y="1"/>
            <a:ext cx="4093104"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884646" y="914401"/>
            <a:ext cx="7526054" cy="3488266"/>
          </a:xfrm>
        </p:spPr>
        <p:txBody>
          <a:bodyPr anchor="b">
            <a:normAutofit/>
          </a:bodyPr>
          <a:lstStyle>
            <a:lvl1pPr algn="r">
              <a:defRPr sz="5400">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3167925" y="4402667"/>
            <a:ext cx="6242777"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7936255" y="6117337"/>
            <a:ext cx="928929" cy="365125"/>
          </a:xfrm>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a:xfrm>
            <a:off x="3925711" y="6117337"/>
            <a:ext cx="3910225" cy="365125"/>
          </a:xfrm>
        </p:spPr>
        <p:txBody>
          <a:bodyPr/>
          <a:lstStyle/>
          <a:p>
            <a:endParaRPr kumimoji="1" lang="ja-JP" altLang="en-US"/>
          </a:p>
        </p:txBody>
      </p:sp>
      <p:sp>
        <p:nvSpPr>
          <p:cNvPr id="6" name="Slide Number Placeholder 5"/>
          <p:cNvSpPr>
            <a:spLocks noGrp="1"/>
          </p:cNvSpPr>
          <p:nvPr>
            <p:ph type="sldNum" sz="quarter" idx="12"/>
          </p:nvPr>
        </p:nvSpPr>
        <p:spPr>
          <a:xfrm>
            <a:off x="8964930" y="6117337"/>
            <a:ext cx="445770" cy="365125"/>
          </a:xfrm>
        </p:spPr>
        <p:txBody>
          <a:bodyPr/>
          <a:lstStyle/>
          <a:p>
            <a:fld id="{3550B0A2-6E33-4DC8-AD61-AB072A716A08}" type="slidenum">
              <a:rPr kumimoji="1" lang="ja-JP" altLang="en-US" smtClean="0"/>
              <a:t>‹#›</a:t>
            </a:fld>
            <a:endParaRPr kumimoji="1" lang="ja-JP" altLang="en-US"/>
          </a:p>
        </p:txBody>
      </p:sp>
      <p:sp>
        <p:nvSpPr>
          <p:cNvPr id="23" name="Freeform 12"/>
          <p:cNvSpPr/>
          <p:nvPr/>
        </p:nvSpPr>
        <p:spPr bwMode="auto">
          <a:xfrm>
            <a:off x="220133" y="3771900"/>
            <a:ext cx="392113"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607088" y="3867150"/>
            <a:ext cx="67072"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1740180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06317" y="4732865"/>
            <a:ext cx="8142324" cy="56673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939140" y="932112"/>
            <a:ext cx="6685320"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206317" y="5299603"/>
            <a:ext cx="8142324"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586091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206318" y="685800"/>
            <a:ext cx="8142324" cy="3048000"/>
          </a:xfrm>
        </p:spPr>
        <p:txBody>
          <a:bodyPr anchor="ctr">
            <a:normAutofit/>
          </a:bodyPr>
          <a:lstStyle>
            <a:lvl1pPr algn="ct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06318" y="4343400"/>
            <a:ext cx="8142325"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144745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1050207" y="863023"/>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853214" y="2819399"/>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545637" y="685801"/>
            <a:ext cx="7555291"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731421" y="3428999"/>
            <a:ext cx="7183722"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1206317" y="4343400"/>
            <a:ext cx="8142324"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80963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206320" y="3308581"/>
            <a:ext cx="8142321" cy="1468800"/>
          </a:xfrm>
        </p:spPr>
        <p:txBody>
          <a:bodyPr anchor="b">
            <a:normAutofit/>
          </a:bodyPr>
          <a:lstStyle>
            <a:lvl1pPr algn="r">
              <a:defRPr sz="32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06317" y="4777381"/>
            <a:ext cx="8142323"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1192056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1050207" y="863023"/>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853214" y="2819399"/>
            <a:ext cx="49542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545637" y="685801"/>
            <a:ext cx="7555291" cy="2743199"/>
          </a:xfrm>
        </p:spPr>
        <p:txBody>
          <a:bodyPr anchor="ctr">
            <a:normAutofit/>
          </a:bodyPr>
          <a:lstStyle>
            <a:lvl1pPr algn="ctr">
              <a:defRPr sz="32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206319" y="3886200"/>
            <a:ext cx="8142323"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206317" y="4775200"/>
            <a:ext cx="8142323"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3985142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206319" y="685802"/>
            <a:ext cx="8142324" cy="2727325"/>
          </a:xfrm>
        </p:spPr>
        <p:txBody>
          <a:bodyPr vert="horz" lIns="91440" tIns="45720" rIns="91440" bIns="45720" rtlCol="0" anchor="ctr">
            <a:normAutofit/>
          </a:bodyPr>
          <a:lstStyle>
            <a:lvl1pPr>
              <a:defRPr lang="en-US" b="0" dirty="0"/>
            </a:lvl1pPr>
          </a:lstStyle>
          <a:p>
            <a:pPr marL="0" lvl="0"/>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206318" y="3505200"/>
            <a:ext cx="8142325"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1206318" y="4343400"/>
            <a:ext cx="8142325"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1184432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1219426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09843" y="685800"/>
            <a:ext cx="1438800" cy="51054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06318" y="685800"/>
            <a:ext cx="6517737" cy="510540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32209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63978" y="457201"/>
            <a:ext cx="8346723" cy="1981200"/>
          </a:xfrm>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a:xfrm>
            <a:off x="1063978" y="2667000"/>
            <a:ext cx="8346723" cy="3332816"/>
          </a:xfrm>
        </p:spPr>
        <p:txBody>
          <a:bodyPr anchor="ct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a:xfrm>
            <a:off x="7956357" y="6108174"/>
            <a:ext cx="928929" cy="365125"/>
          </a:xfrm>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a:xfrm>
            <a:off x="2137035" y="6108174"/>
            <a:ext cx="5757393" cy="365125"/>
          </a:xfrm>
        </p:spPr>
        <p:txBody>
          <a:bodyPr/>
          <a:lstStyle/>
          <a:p>
            <a:endParaRPr kumimoji="1" lang="ja-JP" altLang="en-US"/>
          </a:p>
        </p:txBody>
      </p:sp>
      <p:sp>
        <p:nvSpPr>
          <p:cNvPr id="6" name="Slide Number Placeholder 5"/>
          <p:cNvSpPr>
            <a:spLocks noGrp="1"/>
          </p:cNvSpPr>
          <p:nvPr>
            <p:ph type="sldNum" sz="quarter" idx="12"/>
          </p:nvPr>
        </p:nvSpPr>
        <p:spPr>
          <a:xfrm>
            <a:off x="8947215" y="6108174"/>
            <a:ext cx="463486" cy="365125"/>
          </a:xfrm>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2386735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152579" y="2666999"/>
            <a:ext cx="7258122" cy="2360071"/>
          </a:xfrm>
        </p:spPr>
        <p:txBody>
          <a:bodyPr anchor="b"/>
          <a:lstStyle>
            <a:lvl1pPr algn="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152581" y="5027070"/>
            <a:ext cx="7258119"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8962761" y="6116071"/>
            <a:ext cx="447940" cy="365125"/>
          </a:xfrm>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407369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63978" y="685802"/>
            <a:ext cx="8346723" cy="1752599"/>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63977" y="2667000"/>
            <a:ext cx="4051554"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359146" y="2667000"/>
            <a:ext cx="4051554"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33630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40272" y="2658533"/>
            <a:ext cx="3744315"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06316" y="3335337"/>
            <a:ext cx="3978269"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591852" y="2667000"/>
            <a:ext cx="3756790"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370371" y="3335337"/>
            <a:ext cx="3978269"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276676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16745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188831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206318" y="1600200"/>
            <a:ext cx="2884412" cy="1371600"/>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276516" y="685801"/>
            <a:ext cx="5072126"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206318" y="2971800"/>
            <a:ext cx="2884412"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146877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205027" y="1752599"/>
            <a:ext cx="4409902" cy="1371600"/>
          </a:xfrm>
        </p:spPr>
        <p:txBody>
          <a:bodyPr anchor="b">
            <a:normAutofit/>
          </a:bodyPr>
          <a:lstStyle>
            <a:lvl1pPr algn="ctr">
              <a:defRPr sz="2800" b="0"/>
            </a:lvl1pPr>
          </a:lstStyle>
          <a:p>
            <a:r>
              <a:rPr lang="ja-JP" altLang="en-US" smtClean="0"/>
              <a:t>マスター タイトルの書式設定</a:t>
            </a:r>
            <a:endParaRPr lang="en-US" dirty="0"/>
          </a:p>
        </p:txBody>
      </p:sp>
      <p:sp>
        <p:nvSpPr>
          <p:cNvPr id="14" name="Picture Placeholder 2"/>
          <p:cNvSpPr>
            <a:spLocks noGrp="1" noChangeAspect="1"/>
          </p:cNvSpPr>
          <p:nvPr>
            <p:ph type="pic" idx="1"/>
          </p:nvPr>
        </p:nvSpPr>
        <p:spPr>
          <a:xfrm>
            <a:off x="6172287" y="914400"/>
            <a:ext cx="2666485"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205027" y="3124199"/>
            <a:ext cx="4409902"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F92BFBB-0D05-4468-8619-2137FE766F49}" type="datetimeFigureOut">
              <a:rPr kumimoji="1" lang="ja-JP" altLang="en-US" smtClean="0"/>
              <a:t>2020/3/13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133678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1"/>
            <a:ext cx="2309681"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063978" y="457201"/>
            <a:ext cx="8346723" cy="1981200"/>
          </a:xfrm>
          <a:prstGeom prst="rect">
            <a:avLst/>
          </a:prstGeom>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63978" y="2667001"/>
            <a:ext cx="8346722" cy="3356995"/>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971903" y="6116071"/>
            <a:ext cx="928929"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F92BFBB-0D05-4468-8619-2137FE766F49}" type="datetimeFigureOut">
              <a:rPr kumimoji="1" lang="ja-JP" altLang="en-US" smtClean="0"/>
              <a:t>2020/3/13</a:t>
            </a:fld>
            <a:endParaRPr kumimoji="1" lang="ja-JP" altLang="en-US"/>
          </a:p>
        </p:txBody>
      </p:sp>
      <p:sp>
        <p:nvSpPr>
          <p:cNvPr id="5" name="Footer Placeholder 4"/>
          <p:cNvSpPr>
            <a:spLocks noGrp="1"/>
          </p:cNvSpPr>
          <p:nvPr>
            <p:ph type="ftr" sz="quarter" idx="3"/>
          </p:nvPr>
        </p:nvSpPr>
        <p:spPr>
          <a:xfrm>
            <a:off x="2152581" y="6116071"/>
            <a:ext cx="5757393"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kumimoji="1" lang="ja-JP" altLang="en-US"/>
          </a:p>
        </p:txBody>
      </p:sp>
      <p:sp>
        <p:nvSpPr>
          <p:cNvPr id="6" name="Slide Number Placeholder 5"/>
          <p:cNvSpPr>
            <a:spLocks noGrp="1"/>
          </p:cNvSpPr>
          <p:nvPr>
            <p:ph type="sldNum" sz="quarter" idx="4"/>
          </p:nvPr>
        </p:nvSpPr>
        <p:spPr>
          <a:xfrm>
            <a:off x="8962761" y="6116071"/>
            <a:ext cx="44794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550B0A2-6E33-4DC8-AD61-AB072A716A08}" type="slidenum">
              <a:rPr kumimoji="1" lang="ja-JP" altLang="en-US" smtClean="0"/>
              <a:t>‹#›</a:t>
            </a:fld>
            <a:endParaRPr kumimoji="1" lang="ja-JP" altLang="en-US"/>
          </a:p>
        </p:txBody>
      </p:sp>
    </p:spTree>
    <p:extLst>
      <p:ext uri="{BB962C8B-B14F-4D97-AF65-F5344CB8AC3E}">
        <p14:creationId xmlns:p14="http://schemas.microsoft.com/office/powerpoint/2010/main" val="19169982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457200" rtl="0" eaLnBrk="1" latinLnBrk="0" hangingPunct="1">
        <a:spcBef>
          <a:spcPct val="0"/>
        </a:spcBef>
        <a:buNone/>
        <a:defRPr kumimoji="1" sz="4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397926" y="4376253"/>
            <a:ext cx="4428022"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kumimoji="1" lang="ja-JP" altLang="en-US" sz="2800" dirty="0" smtClean="0">
                <a:latin typeface="HGP明朝B" panose="02020800000000000000" pitchFamily="18" charset="-128"/>
                <a:ea typeface="HGP明朝B" panose="02020800000000000000" pitchFamily="18" charset="-128"/>
              </a:rPr>
              <a:t>～どうして</a:t>
            </a:r>
            <a:r>
              <a:rPr lang="ja-JP" altLang="en-US" sz="2800" dirty="0">
                <a:latin typeface="HGP明朝B" panose="02020800000000000000" pitchFamily="18" charset="-128"/>
                <a:ea typeface="HGP明朝B" panose="02020800000000000000" pitchFamily="18" charset="-128"/>
              </a:rPr>
              <a:t>作</a:t>
            </a:r>
            <a:r>
              <a:rPr lang="ja-JP" altLang="en-US" sz="2800" dirty="0" smtClean="0">
                <a:latin typeface="HGP明朝B" panose="02020800000000000000" pitchFamily="18" charset="-128"/>
                <a:ea typeface="HGP明朝B" panose="02020800000000000000" pitchFamily="18" charset="-128"/>
              </a:rPr>
              <a:t>ろうとしたのか～</a:t>
            </a:r>
            <a:endParaRPr kumimoji="1" lang="ja-JP" altLang="en-US" sz="2800" dirty="0">
              <a:latin typeface="HGP明朝B" panose="02020800000000000000" pitchFamily="18" charset="-128"/>
              <a:ea typeface="HGP明朝B" panose="02020800000000000000" pitchFamily="18" charset="-128"/>
            </a:endParaRPr>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61073">
            <a:off x="3055731" y="2218857"/>
            <a:ext cx="6057143" cy="1561905"/>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39188">
            <a:off x="1107499" y="1830512"/>
            <a:ext cx="5525271" cy="1562318"/>
          </a:xfrm>
          <a:prstGeom prst="rect">
            <a:avLst/>
          </a:prstGeom>
        </p:spPr>
      </p:pic>
      <p:sp>
        <p:nvSpPr>
          <p:cNvPr id="13" name="テキスト ボックス 12"/>
          <p:cNvSpPr txBox="1"/>
          <p:nvPr/>
        </p:nvSpPr>
        <p:spPr>
          <a:xfrm rot="447766">
            <a:off x="7394914" y="5322556"/>
            <a:ext cx="2242392" cy="1138773"/>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1" lang="en-US" altLang="ja-JP" dirty="0" smtClean="0">
                <a:latin typeface="Century" panose="02040604050505020304" pitchFamily="18" charset="0"/>
              </a:rPr>
              <a:t>AT13B921</a:t>
            </a:r>
            <a:endParaRPr lang="en-US" altLang="ja-JP" dirty="0" smtClean="0">
              <a:latin typeface="Century" panose="02040604050505020304" pitchFamily="18" charset="0"/>
            </a:endParaRPr>
          </a:p>
          <a:p>
            <a:r>
              <a:rPr kumimoji="1" lang="en-US" altLang="ja-JP" dirty="0" smtClean="0">
                <a:latin typeface="Century" panose="02040604050505020304" pitchFamily="18" charset="0"/>
              </a:rPr>
              <a:t>HAL</a:t>
            </a:r>
            <a:r>
              <a:rPr kumimoji="1" lang="ja-JP" altLang="en-US" dirty="0" smtClean="0">
                <a:latin typeface="Century" panose="02040604050505020304" pitchFamily="18" charset="0"/>
              </a:rPr>
              <a:t>大阪　</a:t>
            </a:r>
            <a:r>
              <a:rPr kumimoji="1" lang="en-US" altLang="ja-JP" dirty="0" smtClean="0">
                <a:latin typeface="Century" panose="02040604050505020304" pitchFamily="18" charset="0"/>
              </a:rPr>
              <a:t>GP019</a:t>
            </a:r>
            <a:r>
              <a:rPr kumimoji="1" lang="ja-JP" altLang="en-US" dirty="0" smtClean="0">
                <a:latin typeface="Century" panose="02040604050505020304" pitchFamily="18" charset="0"/>
              </a:rPr>
              <a:t>　</a:t>
            </a:r>
            <a:endParaRPr kumimoji="1" lang="en-US" altLang="ja-JP" dirty="0" smtClean="0">
              <a:latin typeface="HGP明朝B" panose="02020800000000000000" pitchFamily="18" charset="-128"/>
              <a:ea typeface="HGP明朝B" panose="02020800000000000000" pitchFamily="18" charset="-128"/>
            </a:endParaRPr>
          </a:p>
          <a:p>
            <a:r>
              <a:rPr lang="ja-JP" altLang="en-US" sz="3200" dirty="0" smtClean="0">
                <a:latin typeface="HGP明朝B" panose="02020800000000000000" pitchFamily="18" charset="-128"/>
                <a:ea typeface="HGP明朝B" panose="02020800000000000000" pitchFamily="18" charset="-128"/>
              </a:rPr>
              <a:t>辻　航</a:t>
            </a:r>
            <a:r>
              <a:rPr lang="ja-JP" altLang="en-US" sz="3200" dirty="0">
                <a:latin typeface="HGP明朝B" panose="02020800000000000000" pitchFamily="18" charset="-128"/>
                <a:ea typeface="HGP明朝B" panose="02020800000000000000" pitchFamily="18" charset="-128"/>
              </a:rPr>
              <a:t>大</a:t>
            </a:r>
            <a:endParaRPr kumimoji="1" lang="en-US" altLang="ja-JP" sz="3200" dirty="0" smtClean="0">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18731458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実装内容</a:t>
            </a:r>
            <a:endParaRPr kumimoji="1" lang="ja-JP" altLang="en-US" sz="2400" dirty="0">
              <a:latin typeface="HGPｺﾞｼｯｸE" panose="020B0900000000000000" pitchFamily="50" charset="-128"/>
              <a:ea typeface="HGPｺﾞｼｯｸE" panose="020B0900000000000000" pitchFamily="50" charset="-128"/>
            </a:endParaRP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05" y="2065528"/>
            <a:ext cx="3998709" cy="3209744"/>
          </a:xfrm>
          <a:prstGeom prst="rect">
            <a:avLst/>
          </a:prstGeom>
          <a:ln>
            <a:noFill/>
          </a:ln>
          <a:effectLst>
            <a:softEdge rad="112500"/>
          </a:effectLst>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847" y="2065528"/>
            <a:ext cx="4285008" cy="3209744"/>
          </a:xfrm>
          <a:prstGeom prst="rect">
            <a:avLst/>
          </a:prstGeom>
          <a:ln>
            <a:noFill/>
          </a:ln>
          <a:effectLst>
            <a:softEdge rad="112500"/>
          </a:effectLst>
        </p:spPr>
      </p:pic>
      <p:sp>
        <p:nvSpPr>
          <p:cNvPr id="10" name="右矢印 9"/>
          <p:cNvSpPr/>
          <p:nvPr/>
        </p:nvSpPr>
        <p:spPr>
          <a:xfrm>
            <a:off x="4468633" y="3462646"/>
            <a:ext cx="882595" cy="58044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91193" y="2065528"/>
            <a:ext cx="469127" cy="33572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7380787" y="2065527"/>
            <a:ext cx="469127" cy="33572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a:stCxn id="23" idx="1"/>
            <a:endCxn id="11" idx="4"/>
          </p:cNvCxnSpPr>
          <p:nvPr/>
        </p:nvCxnSpPr>
        <p:spPr>
          <a:xfrm flipH="1" flipV="1">
            <a:off x="2325757" y="5422790"/>
            <a:ext cx="1267622" cy="5428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23" idx="3"/>
            <a:endCxn id="12" idx="4"/>
          </p:cNvCxnSpPr>
          <p:nvPr/>
        </p:nvCxnSpPr>
        <p:spPr>
          <a:xfrm flipV="1">
            <a:off x="6274188" y="5422790"/>
            <a:ext cx="1341163" cy="5428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3593379" y="5704062"/>
            <a:ext cx="2680809"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800" dirty="0" smtClean="0"/>
              <a:t>ここで切れる！</a:t>
            </a:r>
            <a:endParaRPr kumimoji="1" lang="ja-JP" altLang="en-US" sz="2800" dirty="0"/>
          </a:p>
        </p:txBody>
      </p:sp>
      <p:sp>
        <p:nvSpPr>
          <p:cNvPr id="13" name="テキスト ボックス 12"/>
          <p:cNvSpPr txBox="1"/>
          <p:nvPr/>
        </p:nvSpPr>
        <p:spPr>
          <a:xfrm>
            <a:off x="532738" y="1423116"/>
            <a:ext cx="876233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sz="2800" dirty="0" err="1" smtClean="0">
                <a:latin typeface="HGP明朝B" panose="02020800000000000000" pitchFamily="18" charset="-128"/>
                <a:ea typeface="HGP明朝B" panose="02020800000000000000" pitchFamily="18" charset="-128"/>
              </a:rPr>
              <a:t>MeshCut</a:t>
            </a:r>
            <a:endParaRPr kumimoji="1" lang="ja-JP" altLang="en-US" sz="2800" dirty="0">
              <a:latin typeface="HGP明朝B" panose="02020800000000000000" pitchFamily="18" charset="-128"/>
              <a:ea typeface="HGP明朝B" panose="02020800000000000000" pitchFamily="18" charset="-128"/>
            </a:endParaRPr>
          </a:p>
        </p:txBody>
      </p:sp>
      <p:sp>
        <p:nvSpPr>
          <p:cNvPr id="14" name="テキスト ボックス 13"/>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.09</a:t>
            </a:r>
            <a:endParaRPr kumimoji="1" lang="ja-JP" altLang="en-US" sz="2000" dirty="0"/>
          </a:p>
        </p:txBody>
      </p:sp>
    </p:spTree>
    <p:extLst>
      <p:ext uri="{BB962C8B-B14F-4D97-AF65-F5344CB8AC3E}">
        <p14:creationId xmlns:p14="http://schemas.microsoft.com/office/powerpoint/2010/main" val="3751287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実装内容</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552615" y="1431068"/>
            <a:ext cx="876233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ja-JP" altLang="en-US" sz="2800" dirty="0">
                <a:latin typeface="HGP明朝B" panose="02020800000000000000" pitchFamily="18" charset="-128"/>
                <a:ea typeface="HGP明朝B" panose="02020800000000000000" pitchFamily="18" charset="-128"/>
              </a:rPr>
              <a:t>理論</a:t>
            </a:r>
          </a:p>
        </p:txBody>
      </p:sp>
      <p:sp>
        <p:nvSpPr>
          <p:cNvPr id="2" name="楕円 1"/>
          <p:cNvSpPr/>
          <p:nvPr/>
        </p:nvSpPr>
        <p:spPr>
          <a:xfrm>
            <a:off x="1717482" y="2218414"/>
            <a:ext cx="1709531" cy="1677725"/>
          </a:xfrm>
          <a:prstGeom prst="ellipse">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91270" y="2536992"/>
            <a:ext cx="4086970" cy="646331"/>
          </a:xfrm>
          <a:prstGeom prst="rect">
            <a:avLst/>
          </a:prstGeom>
          <a:noFill/>
        </p:spPr>
        <p:txBody>
          <a:bodyPr wrap="square" rtlCol="0">
            <a:spAutoFit/>
          </a:bodyPr>
          <a:lstStyle/>
          <a:p>
            <a:r>
              <a:rPr lang="ja-JP" altLang="en-US" dirty="0" smtClean="0">
                <a:latin typeface="HGP明朝B" panose="02020800000000000000" pitchFamily="18" charset="-128"/>
                <a:ea typeface="HGP明朝B" panose="02020800000000000000" pitchFamily="18" charset="-128"/>
              </a:rPr>
              <a:t>①モデルの全頂点情報とインデックス情報から全ポリゴンを抜き出す</a:t>
            </a:r>
            <a:endParaRPr kumimoji="1" lang="ja-JP" altLang="en-US" dirty="0">
              <a:latin typeface="HGP明朝B" panose="02020800000000000000" pitchFamily="18" charset="-128"/>
              <a:ea typeface="HGP明朝B" panose="02020800000000000000" pitchFamily="18" charset="-128"/>
            </a:endParaRPr>
          </a:p>
        </p:txBody>
      </p:sp>
      <p:sp>
        <p:nvSpPr>
          <p:cNvPr id="13" name="正方形/長方形 12"/>
          <p:cNvSpPr/>
          <p:nvPr/>
        </p:nvSpPr>
        <p:spPr>
          <a:xfrm>
            <a:off x="663912" y="4524292"/>
            <a:ext cx="1482939" cy="1528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3066531" y="4524292"/>
            <a:ext cx="1482939" cy="1528383"/>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2289976" y="5160397"/>
            <a:ext cx="596347" cy="3021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4691270" y="5093214"/>
            <a:ext cx="4086970" cy="369332"/>
          </a:xfrm>
          <a:prstGeom prst="rect">
            <a:avLst/>
          </a:prstGeom>
          <a:noFill/>
        </p:spPr>
        <p:txBody>
          <a:bodyPr wrap="square" rtlCol="0">
            <a:spAutoFit/>
          </a:bodyPr>
          <a:lstStyle/>
          <a:p>
            <a:r>
              <a:rPr lang="ja-JP" altLang="en-US" dirty="0" smtClean="0">
                <a:latin typeface="HGP明朝B" panose="02020800000000000000" pitchFamily="18" charset="-128"/>
                <a:ea typeface="HGP明朝B" panose="02020800000000000000" pitchFamily="18" charset="-128"/>
              </a:rPr>
              <a:t>②板モデルから</a:t>
            </a:r>
            <a:r>
              <a:rPr lang="en-US" altLang="ja-JP" dirty="0" smtClean="0">
                <a:latin typeface="HGP明朝B" panose="02020800000000000000" pitchFamily="18" charset="-128"/>
                <a:ea typeface="HGP明朝B" panose="02020800000000000000" pitchFamily="18" charset="-128"/>
              </a:rPr>
              <a:t>Plane</a:t>
            </a:r>
            <a:r>
              <a:rPr lang="ja-JP" altLang="en-US" dirty="0" smtClean="0">
                <a:latin typeface="HGP明朝B" panose="02020800000000000000" pitchFamily="18" charset="-128"/>
                <a:ea typeface="HGP明朝B" panose="02020800000000000000" pitchFamily="18" charset="-128"/>
              </a:rPr>
              <a:t>を生成する</a:t>
            </a:r>
            <a:endParaRPr kumimoji="1" lang="ja-JP" altLang="en-US" dirty="0">
              <a:latin typeface="HGP明朝B" panose="02020800000000000000" pitchFamily="18" charset="-128"/>
              <a:ea typeface="HGP明朝B" panose="02020800000000000000" pitchFamily="18" charset="-128"/>
            </a:endParaRPr>
          </a:p>
        </p:txBody>
      </p:sp>
      <p:sp>
        <p:nvSpPr>
          <p:cNvPr id="10" name="テキスト ボックス 9"/>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.10</a:t>
            </a:r>
            <a:endParaRPr kumimoji="1" lang="ja-JP" altLang="en-US" sz="2000" dirty="0"/>
          </a:p>
        </p:txBody>
      </p:sp>
    </p:spTree>
    <p:extLst>
      <p:ext uri="{BB962C8B-B14F-4D97-AF65-F5344CB8AC3E}">
        <p14:creationId xmlns:p14="http://schemas.microsoft.com/office/powerpoint/2010/main" val="2098555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実装内容</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552615" y="1431068"/>
            <a:ext cx="876233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ja-JP" altLang="en-US" sz="2800" dirty="0">
                <a:latin typeface="HGP明朝B" panose="02020800000000000000" pitchFamily="18" charset="-128"/>
                <a:ea typeface="HGP明朝B" panose="02020800000000000000" pitchFamily="18" charset="-128"/>
              </a:rPr>
              <a:t>理論</a:t>
            </a:r>
          </a:p>
        </p:txBody>
      </p:sp>
      <p:sp>
        <p:nvSpPr>
          <p:cNvPr id="2" name="楕円 1"/>
          <p:cNvSpPr/>
          <p:nvPr/>
        </p:nvSpPr>
        <p:spPr>
          <a:xfrm>
            <a:off x="1208598" y="2605628"/>
            <a:ext cx="2568272" cy="2489760"/>
          </a:xfrm>
          <a:prstGeom prst="ellipse">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91270" y="2605628"/>
            <a:ext cx="4086970" cy="646331"/>
          </a:xfrm>
          <a:prstGeom prst="rect">
            <a:avLst/>
          </a:prstGeom>
          <a:noFill/>
        </p:spPr>
        <p:txBody>
          <a:bodyPr wrap="square" rtlCol="0">
            <a:spAutoFit/>
          </a:bodyPr>
          <a:lstStyle/>
          <a:p>
            <a:r>
              <a:rPr lang="ja-JP" altLang="en-US" dirty="0" smtClean="0">
                <a:latin typeface="HGP明朝B" panose="02020800000000000000" pitchFamily="18" charset="-128"/>
                <a:ea typeface="HGP明朝B" panose="02020800000000000000" pitchFamily="18" charset="-128"/>
              </a:rPr>
              <a:t>③全ポリゴンに対して、</a:t>
            </a:r>
            <a:r>
              <a:rPr lang="en-US" altLang="ja-JP" dirty="0" smtClean="0">
                <a:latin typeface="HGP明朝B" panose="02020800000000000000" pitchFamily="18" charset="-128"/>
                <a:ea typeface="HGP明朝B" panose="02020800000000000000" pitchFamily="18" charset="-128"/>
              </a:rPr>
              <a:t>Plane</a:t>
            </a:r>
            <a:r>
              <a:rPr lang="ja-JP" altLang="en-US" dirty="0" smtClean="0">
                <a:latin typeface="HGP明朝B" panose="02020800000000000000" pitchFamily="18" charset="-128"/>
                <a:ea typeface="HGP明朝B" panose="02020800000000000000" pitchFamily="18" charset="-128"/>
              </a:rPr>
              <a:t>と接触しているかを判定</a:t>
            </a:r>
            <a:endParaRPr kumimoji="1" lang="ja-JP" altLang="en-US" dirty="0">
              <a:latin typeface="HGP明朝B" panose="02020800000000000000" pitchFamily="18" charset="-128"/>
              <a:ea typeface="HGP明朝B" panose="02020800000000000000" pitchFamily="18" charset="-128"/>
            </a:endParaRPr>
          </a:p>
        </p:txBody>
      </p:sp>
      <p:sp>
        <p:nvSpPr>
          <p:cNvPr id="19" name="テキスト ボックス 18"/>
          <p:cNvSpPr txBox="1"/>
          <p:nvPr/>
        </p:nvSpPr>
        <p:spPr>
          <a:xfrm>
            <a:off x="4691270" y="4628736"/>
            <a:ext cx="4086970" cy="984885"/>
          </a:xfrm>
          <a:prstGeom prst="rect">
            <a:avLst/>
          </a:prstGeom>
          <a:noFill/>
        </p:spPr>
        <p:txBody>
          <a:bodyPr wrap="square" rtlCol="0">
            <a:spAutoFit/>
          </a:bodyPr>
          <a:lstStyle/>
          <a:p>
            <a:r>
              <a:rPr lang="ja-JP" altLang="en-US" dirty="0" smtClean="0">
                <a:latin typeface="HGP明朝B" panose="02020800000000000000" pitchFamily="18" charset="-128"/>
                <a:ea typeface="HGP明朝B" panose="02020800000000000000" pitchFamily="18" charset="-128"/>
              </a:rPr>
              <a:t>④接触していれば交点を求める（</a:t>
            </a:r>
            <a:r>
              <a:rPr lang="ja-JP" altLang="en-US" sz="2000" dirty="0" smtClean="0">
                <a:solidFill>
                  <a:srgbClr val="FF0000"/>
                </a:solidFill>
                <a:latin typeface="HGP明朝B" panose="02020800000000000000" pitchFamily="18" charset="-128"/>
                <a:ea typeface="HGP明朝B" panose="02020800000000000000" pitchFamily="18" charset="-128"/>
              </a:rPr>
              <a:t>平面方程式</a:t>
            </a:r>
            <a:r>
              <a:rPr lang="ja-JP" altLang="en-US" dirty="0" smtClean="0">
                <a:latin typeface="HGP明朝B" panose="02020800000000000000" pitchFamily="18" charset="-128"/>
                <a:ea typeface="HGP明朝B" panose="02020800000000000000" pitchFamily="18" charset="-128"/>
              </a:rPr>
              <a:t>）。求めた交点を新たな頂点として頂点情報に追加する</a:t>
            </a:r>
            <a:endParaRPr kumimoji="1" lang="ja-JP" altLang="en-US" dirty="0">
              <a:latin typeface="HGP明朝B" panose="02020800000000000000" pitchFamily="18" charset="-128"/>
              <a:ea typeface="HGP明朝B" panose="02020800000000000000" pitchFamily="18" charset="-128"/>
            </a:endParaRPr>
          </a:p>
        </p:txBody>
      </p:sp>
      <p:sp>
        <p:nvSpPr>
          <p:cNvPr id="3" name="正方形/長方形 2"/>
          <p:cNvSpPr/>
          <p:nvPr/>
        </p:nvSpPr>
        <p:spPr>
          <a:xfrm>
            <a:off x="2696268" y="2226365"/>
            <a:ext cx="256827" cy="3387256"/>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.11</a:t>
            </a:r>
            <a:endParaRPr kumimoji="1" lang="ja-JP" altLang="en-US" sz="2000" dirty="0"/>
          </a:p>
        </p:txBody>
      </p:sp>
    </p:spTree>
    <p:extLst>
      <p:ext uri="{BB962C8B-B14F-4D97-AF65-F5344CB8AC3E}">
        <p14:creationId xmlns:p14="http://schemas.microsoft.com/office/powerpoint/2010/main" val="4271089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125" y="2388753"/>
            <a:ext cx="1183846" cy="2772169"/>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531" y="2394053"/>
            <a:ext cx="1647080" cy="2761571"/>
          </a:xfrm>
          <a:prstGeom prst="rect">
            <a:avLst/>
          </a:prstGeom>
        </p:spPr>
      </p:pic>
      <p:sp>
        <p:nvSpPr>
          <p:cNvPr id="6" name="テキスト ボックス 5"/>
          <p:cNvSpPr txBox="1"/>
          <p:nvPr/>
        </p:nvSpPr>
        <p:spPr>
          <a:xfrm>
            <a:off x="4691270" y="2536992"/>
            <a:ext cx="4086970" cy="369332"/>
          </a:xfrm>
          <a:prstGeom prst="rect">
            <a:avLst/>
          </a:prstGeom>
          <a:noFill/>
        </p:spPr>
        <p:txBody>
          <a:bodyPr wrap="square" rtlCol="0">
            <a:spAutoFit/>
          </a:bodyPr>
          <a:lstStyle/>
          <a:p>
            <a:r>
              <a:rPr lang="ja-JP" altLang="en-US" dirty="0" smtClean="0">
                <a:latin typeface="HGP明朝B" panose="02020800000000000000" pitchFamily="18" charset="-128"/>
                <a:ea typeface="HGP明朝B" panose="02020800000000000000" pitchFamily="18" charset="-128"/>
              </a:rPr>
              <a:t>⑤左右にメッシュを分割する</a:t>
            </a:r>
            <a:endParaRPr kumimoji="1" lang="ja-JP" altLang="en-US" dirty="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4661511" y="4614594"/>
            <a:ext cx="4086970" cy="646331"/>
          </a:xfrm>
          <a:prstGeom prst="rect">
            <a:avLst/>
          </a:prstGeom>
          <a:noFill/>
        </p:spPr>
        <p:txBody>
          <a:bodyPr wrap="square" rtlCol="0">
            <a:spAutoFit/>
          </a:bodyPr>
          <a:lstStyle/>
          <a:p>
            <a:r>
              <a:rPr lang="ja-JP" altLang="en-US" dirty="0" smtClean="0">
                <a:latin typeface="HGP明朝B" panose="02020800000000000000" pitchFamily="18" charset="-128"/>
                <a:ea typeface="HGP明朝B" panose="02020800000000000000" pitchFamily="18" charset="-128"/>
              </a:rPr>
              <a:t>⑥その後新たに生成した頂点（交点）</a:t>
            </a:r>
            <a:endParaRPr lang="en-US" altLang="ja-JP" dirty="0" smtClean="0">
              <a:latin typeface="HGP明朝B" panose="02020800000000000000" pitchFamily="18" charset="-128"/>
              <a:ea typeface="HGP明朝B" panose="02020800000000000000" pitchFamily="18" charset="-128"/>
            </a:endParaRPr>
          </a:p>
          <a:p>
            <a:r>
              <a:rPr lang="ja-JP" altLang="en-US" dirty="0" smtClean="0">
                <a:latin typeface="HGP明朝B" panose="02020800000000000000" pitchFamily="18" charset="-128"/>
                <a:ea typeface="HGP明朝B" panose="02020800000000000000" pitchFamily="18" charset="-128"/>
              </a:rPr>
              <a:t>から中心点を求めて断面を生成する</a:t>
            </a:r>
            <a:endParaRPr kumimoji="1" lang="ja-JP" altLang="en-US" dirty="0">
              <a:latin typeface="HGP明朝B" panose="02020800000000000000" pitchFamily="18" charset="-128"/>
              <a:ea typeface="HGP明朝B" panose="02020800000000000000" pitchFamily="18" charset="-128"/>
            </a:endParaRPr>
          </a:p>
        </p:txBody>
      </p:sp>
      <p:sp>
        <p:nvSpPr>
          <p:cNvPr id="8" name="テキスト ボックス 7"/>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実装内容</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11" name="テキスト ボックス 10"/>
          <p:cNvSpPr txBox="1"/>
          <p:nvPr/>
        </p:nvSpPr>
        <p:spPr>
          <a:xfrm>
            <a:off x="552615" y="1431068"/>
            <a:ext cx="876233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ja-JP" altLang="en-US" sz="2800" dirty="0">
                <a:latin typeface="HGP明朝B" panose="02020800000000000000" pitchFamily="18" charset="-128"/>
                <a:ea typeface="HGP明朝B" panose="02020800000000000000" pitchFamily="18" charset="-128"/>
              </a:rPr>
              <a:t>理論</a:t>
            </a:r>
          </a:p>
        </p:txBody>
      </p:sp>
      <p:sp>
        <p:nvSpPr>
          <p:cNvPr id="9" name="テキスト ボックス 8"/>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.12</a:t>
            </a:r>
            <a:endParaRPr kumimoji="1" lang="ja-JP" altLang="en-US" sz="2000" dirty="0"/>
          </a:p>
        </p:txBody>
      </p:sp>
    </p:spTree>
    <p:extLst>
      <p:ext uri="{BB962C8B-B14F-4D97-AF65-F5344CB8AC3E}">
        <p14:creationId xmlns:p14="http://schemas.microsoft.com/office/powerpoint/2010/main" val="596009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苦労したところ＆解決策</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5" name="テキスト ボックス 4"/>
          <p:cNvSpPr txBox="1"/>
          <p:nvPr/>
        </p:nvSpPr>
        <p:spPr>
          <a:xfrm>
            <a:off x="552615" y="1481318"/>
            <a:ext cx="8728389"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ja-JP" altLang="en-US" sz="2400" dirty="0">
                <a:latin typeface="HGP明朝B" panose="02020800000000000000" pitchFamily="18" charset="-128"/>
                <a:ea typeface="HGP明朝B" panose="02020800000000000000" pitchFamily="18" charset="-128"/>
              </a:rPr>
              <a:t>インデックス</a:t>
            </a:r>
            <a:r>
              <a:rPr lang="ja-JP" altLang="en-US" sz="2400" dirty="0" smtClean="0">
                <a:latin typeface="HGP明朝B" panose="02020800000000000000" pitchFamily="18" charset="-128"/>
                <a:ea typeface="HGP明朝B" panose="02020800000000000000" pitchFamily="18" charset="-128"/>
              </a:rPr>
              <a:t>情報の調整</a:t>
            </a:r>
            <a:endParaRPr kumimoji="1" lang="ja-JP" altLang="en-US" sz="2400" dirty="0">
              <a:latin typeface="HGP明朝B" panose="02020800000000000000" pitchFamily="18" charset="-128"/>
              <a:ea typeface="HGP明朝B" panose="02020800000000000000" pitchFamily="18" charset="-128"/>
            </a:endParaRPr>
          </a:p>
        </p:txBody>
      </p:sp>
      <p:sp>
        <p:nvSpPr>
          <p:cNvPr id="6" name="テキスト ボックス 5"/>
          <p:cNvSpPr txBox="1"/>
          <p:nvPr/>
        </p:nvSpPr>
        <p:spPr>
          <a:xfrm>
            <a:off x="1240403" y="2541216"/>
            <a:ext cx="7808181" cy="646331"/>
          </a:xfrm>
          <a:prstGeom prst="rect">
            <a:avLst/>
          </a:prstGeom>
          <a:noFill/>
        </p:spPr>
        <p:txBody>
          <a:bodyPr wrap="square" rtlCol="0">
            <a:spAutoFit/>
          </a:bodyPr>
          <a:lstStyle/>
          <a:p>
            <a:r>
              <a:rPr lang="ja-JP" altLang="en-US" dirty="0" smtClean="0">
                <a:latin typeface="HGP明朝B" panose="02020800000000000000" pitchFamily="18" charset="-128"/>
                <a:ea typeface="HGP明朝B" panose="02020800000000000000" pitchFamily="18" charset="-128"/>
              </a:rPr>
              <a:t>交点を求めて新たな</a:t>
            </a:r>
            <a:r>
              <a:rPr lang="ja-JP" altLang="en-US" smtClean="0">
                <a:latin typeface="HGP明朝B" panose="02020800000000000000" pitchFamily="18" charset="-128"/>
                <a:ea typeface="HGP明朝B" panose="02020800000000000000" pitchFamily="18" charset="-128"/>
              </a:rPr>
              <a:t>頂点情報を追加する時に、インデックス情報がおかしくなり、ぐちゃぐちゃになってしまっていた。</a:t>
            </a:r>
            <a:endParaRPr kumimoji="1" lang="ja-JP" altLang="en-US" dirty="0">
              <a:latin typeface="HGP明朝B" panose="02020800000000000000" pitchFamily="18" charset="-128"/>
              <a:ea typeface="HGP明朝B" panose="02020800000000000000" pitchFamily="18" charset="-128"/>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 y="3364643"/>
            <a:ext cx="4167398" cy="2160113"/>
          </a:xfrm>
          <a:prstGeom prst="rect">
            <a:avLst/>
          </a:prstGeom>
          <a:ln>
            <a:noFill/>
          </a:ln>
          <a:effectLst>
            <a:softEdge rad="112500"/>
          </a:effectLst>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3606" y="3374206"/>
            <a:ext cx="4167398" cy="2150550"/>
          </a:xfrm>
          <a:prstGeom prst="rect">
            <a:avLst/>
          </a:prstGeom>
          <a:ln>
            <a:noFill/>
          </a:ln>
          <a:effectLst>
            <a:softEdge rad="112500"/>
          </a:effectLst>
        </p:spPr>
      </p:pic>
      <p:sp>
        <p:nvSpPr>
          <p:cNvPr id="7" name="テキスト ボックス 6"/>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.13</a:t>
            </a:r>
            <a:endParaRPr kumimoji="1" lang="ja-JP" altLang="en-US" sz="2000" dirty="0"/>
          </a:p>
        </p:txBody>
      </p:sp>
    </p:spTree>
    <p:extLst>
      <p:ext uri="{BB962C8B-B14F-4D97-AF65-F5344CB8AC3E}">
        <p14:creationId xmlns:p14="http://schemas.microsoft.com/office/powerpoint/2010/main" val="2985143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苦労したところ＆解決策</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3" name="テキスト ボックス 2"/>
          <p:cNvSpPr txBox="1"/>
          <p:nvPr/>
        </p:nvSpPr>
        <p:spPr>
          <a:xfrm>
            <a:off x="552615" y="1461845"/>
            <a:ext cx="8762337"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ja-JP" altLang="en-US" sz="2400" dirty="0" smtClean="0">
                <a:latin typeface="HGP明朝B" panose="02020800000000000000" pitchFamily="18" charset="-128"/>
                <a:ea typeface="HGP明朝B" panose="02020800000000000000" pitchFamily="18" charset="-128"/>
              </a:rPr>
              <a:t>解決策</a:t>
            </a:r>
            <a:endParaRPr kumimoji="1" lang="ja-JP" altLang="en-US" sz="2400" dirty="0">
              <a:latin typeface="HGP明朝B" panose="02020800000000000000" pitchFamily="18" charset="-128"/>
              <a:ea typeface="HGP明朝B" panose="02020800000000000000" pitchFamily="18" charset="-128"/>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635" y="3148601"/>
            <a:ext cx="4507860" cy="3306367"/>
          </a:xfrm>
          <a:prstGeom prst="rect">
            <a:avLst/>
          </a:prstGeom>
          <a:ln>
            <a:noFill/>
          </a:ln>
          <a:effectLst>
            <a:softEdge rad="112500"/>
          </a:effectLst>
        </p:spPr>
      </p:pic>
      <p:sp>
        <p:nvSpPr>
          <p:cNvPr id="5" name="テキスト ボックス 4"/>
          <p:cNvSpPr txBox="1"/>
          <p:nvPr/>
        </p:nvSpPr>
        <p:spPr>
          <a:xfrm>
            <a:off x="1773141" y="2212890"/>
            <a:ext cx="4945711" cy="646331"/>
          </a:xfrm>
          <a:prstGeom prst="rect">
            <a:avLst/>
          </a:prstGeom>
          <a:noFill/>
        </p:spPr>
        <p:txBody>
          <a:bodyPr wrap="square" rtlCol="0">
            <a:spAutoFit/>
          </a:bodyPr>
          <a:lstStyle/>
          <a:p>
            <a:r>
              <a:rPr kumimoji="1" lang="ja-JP" altLang="en-US" dirty="0" smtClean="0">
                <a:latin typeface="HGP明朝B" panose="02020800000000000000" pitchFamily="18" charset="-128"/>
                <a:ea typeface="HGP明朝B" panose="02020800000000000000" pitchFamily="18" charset="-128"/>
              </a:rPr>
              <a:t>アナログで頂点の順番を書き出し、</a:t>
            </a:r>
            <a:endParaRPr lang="en-US" altLang="ja-JP" dirty="0" smtClean="0">
              <a:latin typeface="HGP明朝B" panose="02020800000000000000" pitchFamily="18" charset="-128"/>
              <a:ea typeface="HGP明朝B" panose="02020800000000000000" pitchFamily="18" charset="-128"/>
            </a:endParaRPr>
          </a:p>
          <a:p>
            <a:r>
              <a:rPr lang="en-US" altLang="ja-JP" dirty="0" err="1">
                <a:latin typeface="HGP明朝B" panose="02020800000000000000" pitchFamily="18" charset="-128"/>
                <a:ea typeface="HGP明朝B" panose="02020800000000000000" pitchFamily="18" charset="-128"/>
              </a:rPr>
              <a:t>s</a:t>
            </a:r>
            <a:r>
              <a:rPr kumimoji="1" lang="en-US" altLang="ja-JP" dirty="0" err="1" smtClean="0">
                <a:latin typeface="HGP明朝B" panose="02020800000000000000" pitchFamily="18" charset="-128"/>
                <a:ea typeface="HGP明朝B" panose="02020800000000000000" pitchFamily="18" charset="-128"/>
              </a:rPr>
              <a:t>td</a:t>
            </a:r>
            <a:r>
              <a:rPr kumimoji="1" lang="en-US" altLang="ja-JP" dirty="0" smtClean="0">
                <a:latin typeface="HGP明朝B" panose="02020800000000000000" pitchFamily="18" charset="-128"/>
                <a:ea typeface="HGP明朝B" panose="02020800000000000000" pitchFamily="18" charset="-128"/>
              </a:rPr>
              <a:t>::sort</a:t>
            </a:r>
            <a:r>
              <a:rPr kumimoji="1" lang="ja-JP" altLang="en-US" dirty="0" smtClean="0">
                <a:latin typeface="HGP明朝B" panose="02020800000000000000" pitchFamily="18" charset="-128"/>
                <a:ea typeface="HGP明朝B" panose="02020800000000000000" pitchFamily="18" charset="-128"/>
              </a:rPr>
              <a:t>を用いてインデックス情報を入れ替えた。</a:t>
            </a:r>
            <a:endParaRPr kumimoji="1" lang="en-US" altLang="ja-JP" dirty="0" smtClean="0">
              <a:latin typeface="HGP明朝B" panose="02020800000000000000" pitchFamily="18" charset="-128"/>
              <a:ea typeface="HGP明朝B" panose="02020800000000000000" pitchFamily="18" charset="-128"/>
            </a:endParaRPr>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l="7188" r="8637"/>
          <a:stretch/>
        </p:blipFill>
        <p:spPr>
          <a:xfrm rot="5400000">
            <a:off x="1177113" y="2837775"/>
            <a:ext cx="3306367" cy="3928019"/>
          </a:xfrm>
          <a:prstGeom prst="rect">
            <a:avLst/>
          </a:prstGeom>
          <a:ln>
            <a:noFill/>
          </a:ln>
          <a:effectLst>
            <a:softEdge rad="112500"/>
          </a:effectLst>
        </p:spPr>
      </p:pic>
      <p:sp>
        <p:nvSpPr>
          <p:cNvPr id="7" name="テキスト ボックス 6"/>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.14</a:t>
            </a:r>
            <a:endParaRPr kumimoji="1" lang="ja-JP" altLang="en-US" sz="2000" dirty="0"/>
          </a:p>
        </p:txBody>
      </p:sp>
    </p:spTree>
    <p:extLst>
      <p:ext uri="{BB962C8B-B14F-4D97-AF65-F5344CB8AC3E}">
        <p14:creationId xmlns:p14="http://schemas.microsoft.com/office/powerpoint/2010/main" val="2176699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大阪就職プレゼンからの変更点</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3" name="テキスト ボックス 2"/>
          <p:cNvSpPr txBox="1"/>
          <p:nvPr/>
        </p:nvSpPr>
        <p:spPr>
          <a:xfrm>
            <a:off x="552615" y="1461845"/>
            <a:ext cx="8762337"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400" dirty="0" smtClean="0">
                <a:latin typeface="HGP明朝B" panose="02020800000000000000" pitchFamily="18" charset="-128"/>
                <a:ea typeface="HGP明朝B" panose="02020800000000000000" pitchFamily="18" charset="-128"/>
              </a:rPr>
              <a:t>課題</a:t>
            </a:r>
            <a:endParaRPr kumimoji="1" lang="ja-JP" altLang="en-US" sz="2400" dirty="0">
              <a:latin typeface="HGP明朝B" panose="02020800000000000000" pitchFamily="18" charset="-128"/>
              <a:ea typeface="HGP明朝B" panose="02020800000000000000" pitchFamily="18" charset="-128"/>
            </a:endParaRPr>
          </a:p>
        </p:txBody>
      </p:sp>
      <p:sp>
        <p:nvSpPr>
          <p:cNvPr id="5" name="テキスト ボックス 4"/>
          <p:cNvSpPr txBox="1"/>
          <p:nvPr/>
        </p:nvSpPr>
        <p:spPr>
          <a:xfrm>
            <a:off x="946605" y="3027941"/>
            <a:ext cx="7402568" cy="769441"/>
          </a:xfrm>
          <a:prstGeom prst="rect">
            <a:avLst/>
          </a:prstGeom>
          <a:noFill/>
        </p:spPr>
        <p:txBody>
          <a:bodyPr wrap="square" rtlCol="0">
            <a:spAutoFit/>
          </a:bodyPr>
          <a:lstStyle/>
          <a:p>
            <a:r>
              <a:rPr kumimoji="1" lang="ja-JP" altLang="en-US" sz="2000" dirty="0" smtClean="0">
                <a:latin typeface="HGP明朝B" panose="02020800000000000000" pitchFamily="18" charset="-128"/>
                <a:ea typeface="HGP明朝B" panose="02020800000000000000" pitchFamily="18" charset="-128"/>
              </a:rPr>
              <a:t>複数の企業様から頂いた意見として、「</a:t>
            </a:r>
            <a:r>
              <a:rPr kumimoji="1" lang="ja-JP" altLang="en-US" sz="2400" dirty="0" smtClean="0">
                <a:solidFill>
                  <a:srgbClr val="FF0000"/>
                </a:solidFill>
                <a:latin typeface="HGP明朝B" panose="02020800000000000000" pitchFamily="18" charset="-128"/>
                <a:ea typeface="HGP明朝B" panose="02020800000000000000" pitchFamily="18" charset="-128"/>
              </a:rPr>
              <a:t>動いているものが見たい</a:t>
            </a:r>
            <a:r>
              <a:rPr kumimoji="1" lang="ja-JP" altLang="en-US" sz="2000" dirty="0" smtClean="0">
                <a:latin typeface="HGP明朝B" panose="02020800000000000000" pitchFamily="18" charset="-128"/>
                <a:ea typeface="HGP明朝B" panose="02020800000000000000" pitchFamily="18" charset="-128"/>
              </a:rPr>
              <a:t>」</a:t>
            </a:r>
            <a:endParaRPr kumimoji="1" lang="en-US" altLang="ja-JP" sz="2000" dirty="0" smtClean="0">
              <a:latin typeface="HGP明朝B" panose="02020800000000000000" pitchFamily="18" charset="-128"/>
              <a:ea typeface="HGP明朝B" panose="02020800000000000000" pitchFamily="18" charset="-128"/>
            </a:endParaRPr>
          </a:p>
          <a:p>
            <a:r>
              <a:rPr kumimoji="1" lang="ja-JP" altLang="en-US" sz="2000" dirty="0" smtClean="0">
                <a:latin typeface="HGP明朝B" panose="02020800000000000000" pitchFamily="18" charset="-128"/>
                <a:ea typeface="HGP明朝B" panose="02020800000000000000" pitchFamily="18" charset="-128"/>
              </a:rPr>
              <a:t>という意見が多かった。</a:t>
            </a:r>
            <a:endParaRPr kumimoji="1" lang="en-US" altLang="ja-JP" sz="2000" dirty="0" smtClean="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.15</a:t>
            </a:r>
            <a:endParaRPr kumimoji="1" lang="ja-JP" altLang="en-US" sz="2000" dirty="0"/>
          </a:p>
        </p:txBody>
      </p:sp>
      <p:sp>
        <p:nvSpPr>
          <p:cNvPr id="8" name="下矢印 7"/>
          <p:cNvSpPr/>
          <p:nvPr/>
        </p:nvSpPr>
        <p:spPr>
          <a:xfrm>
            <a:off x="4417026" y="3892947"/>
            <a:ext cx="461727" cy="488887"/>
          </a:xfrm>
          <a:prstGeom prst="downArrow">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solidFill>
                <a:schemeClr val="bg1"/>
              </a:solidFill>
            </a:endParaRPr>
          </a:p>
        </p:txBody>
      </p:sp>
      <p:sp>
        <p:nvSpPr>
          <p:cNvPr id="9" name="テキスト ボックス 8"/>
          <p:cNvSpPr txBox="1"/>
          <p:nvPr/>
        </p:nvSpPr>
        <p:spPr>
          <a:xfrm>
            <a:off x="2153126" y="4609425"/>
            <a:ext cx="4989525" cy="584775"/>
          </a:xfrm>
          <a:prstGeom prst="rect">
            <a:avLst/>
          </a:prstGeom>
          <a:noFill/>
        </p:spPr>
        <p:txBody>
          <a:bodyPr wrap="square" rtlCol="0">
            <a:spAutoFit/>
          </a:bodyPr>
          <a:lstStyle/>
          <a:p>
            <a:r>
              <a:rPr kumimoji="1" lang="ja-JP" altLang="en-US" sz="3200" dirty="0" smtClean="0">
                <a:latin typeface="HGP明朝B" panose="02020800000000000000" pitchFamily="18" charset="-128"/>
                <a:ea typeface="HGP明朝B" panose="02020800000000000000" pitchFamily="18" charset="-128"/>
              </a:rPr>
              <a:t>ならばミニゲームを作ろう！</a:t>
            </a:r>
            <a:endParaRPr kumimoji="1" lang="ja-JP" altLang="en-US" sz="3200" dirty="0">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14353976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大阪就職プレゼンからの変更点</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3" name="テキスト ボックス 2"/>
          <p:cNvSpPr txBox="1"/>
          <p:nvPr/>
        </p:nvSpPr>
        <p:spPr>
          <a:xfrm>
            <a:off x="552615" y="1461845"/>
            <a:ext cx="8762337"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ja-JP" sz="2400" dirty="0" smtClean="0">
                <a:latin typeface="HGP明朝B" panose="02020800000000000000" pitchFamily="18" charset="-128"/>
                <a:ea typeface="HGP明朝B" panose="02020800000000000000" pitchFamily="18" charset="-128"/>
              </a:rPr>
              <a:t>Unity</a:t>
            </a:r>
            <a:r>
              <a:rPr lang="ja-JP" altLang="en-US" sz="2400" dirty="0" err="1" smtClean="0">
                <a:latin typeface="HGP明朝B" panose="02020800000000000000" pitchFamily="18" charset="-128"/>
                <a:ea typeface="HGP明朝B" panose="02020800000000000000" pitchFamily="18" charset="-128"/>
              </a:rPr>
              <a:t>での</a:t>
            </a:r>
            <a:r>
              <a:rPr lang="ja-JP" altLang="en-US" sz="2400" dirty="0" smtClean="0">
                <a:latin typeface="HGP明朝B" panose="02020800000000000000" pitchFamily="18" charset="-128"/>
                <a:ea typeface="HGP明朝B" panose="02020800000000000000" pitchFamily="18" charset="-128"/>
              </a:rPr>
              <a:t>制作</a:t>
            </a:r>
            <a:endParaRPr kumimoji="1" lang="ja-JP" altLang="en-US" sz="2400" dirty="0">
              <a:latin typeface="HGP明朝B" panose="02020800000000000000" pitchFamily="18" charset="-128"/>
              <a:ea typeface="HGP明朝B" panose="02020800000000000000" pitchFamily="18" charset="-128"/>
            </a:endParaRPr>
          </a:p>
        </p:txBody>
      </p:sp>
      <p:sp>
        <p:nvSpPr>
          <p:cNvPr id="5" name="テキスト ボックス 4"/>
          <p:cNvSpPr txBox="1"/>
          <p:nvPr/>
        </p:nvSpPr>
        <p:spPr>
          <a:xfrm>
            <a:off x="859134" y="2127469"/>
            <a:ext cx="6664295" cy="646331"/>
          </a:xfrm>
          <a:prstGeom prst="rect">
            <a:avLst/>
          </a:prstGeom>
          <a:noFill/>
        </p:spPr>
        <p:txBody>
          <a:bodyPr wrap="square" rtlCol="0">
            <a:spAutoFit/>
          </a:bodyPr>
          <a:lstStyle/>
          <a:p>
            <a:r>
              <a:rPr lang="ja-JP" altLang="en-US" dirty="0" smtClean="0">
                <a:latin typeface="HGP明朝B" panose="02020800000000000000" pitchFamily="18" charset="-128"/>
                <a:ea typeface="HGP明朝B" panose="02020800000000000000" pitchFamily="18" charset="-128"/>
              </a:rPr>
              <a:t>残り</a:t>
            </a:r>
            <a:r>
              <a:rPr lang="en-US" altLang="ja-JP" dirty="0" smtClean="0">
                <a:latin typeface="HGP明朝B" panose="02020800000000000000" pitchFamily="18" charset="-128"/>
                <a:ea typeface="HGP明朝B" panose="02020800000000000000" pitchFamily="18" charset="-128"/>
              </a:rPr>
              <a:t>2</a:t>
            </a:r>
            <a:r>
              <a:rPr lang="ja-JP" altLang="en-US" dirty="0" smtClean="0">
                <a:latin typeface="HGP明朝B" panose="02020800000000000000" pitchFamily="18" charset="-128"/>
                <a:ea typeface="HGP明朝B" panose="02020800000000000000" pitchFamily="18" charset="-128"/>
              </a:rPr>
              <a:t>週間もない状態で他の事と並行して進めるならば、</a:t>
            </a:r>
            <a:endParaRPr lang="en-US" altLang="ja-JP" dirty="0" smtClean="0">
              <a:latin typeface="HGP明朝B" panose="02020800000000000000" pitchFamily="18" charset="-128"/>
              <a:ea typeface="HGP明朝B" panose="02020800000000000000" pitchFamily="18" charset="-128"/>
            </a:endParaRPr>
          </a:p>
          <a:p>
            <a:r>
              <a:rPr lang="ja-JP" altLang="en-US" dirty="0" smtClean="0">
                <a:latin typeface="HGP明朝B" panose="02020800000000000000" pitchFamily="18" charset="-128"/>
                <a:ea typeface="HGP明朝B" panose="02020800000000000000" pitchFamily="18" charset="-128"/>
              </a:rPr>
              <a:t>作業工数的に</a:t>
            </a:r>
            <a:r>
              <a:rPr lang="en-US" altLang="ja-JP" dirty="0" smtClean="0">
                <a:latin typeface="HGP明朝B" panose="02020800000000000000" pitchFamily="18" charset="-128"/>
                <a:ea typeface="HGP明朝B" panose="02020800000000000000" pitchFamily="18" charset="-128"/>
              </a:rPr>
              <a:t>Unity</a:t>
            </a:r>
            <a:r>
              <a:rPr lang="ja-JP" altLang="en-US" dirty="0" smtClean="0">
                <a:latin typeface="HGP明朝B" panose="02020800000000000000" pitchFamily="18" charset="-128"/>
                <a:ea typeface="HGP明朝B" panose="02020800000000000000" pitchFamily="18" charset="-128"/>
              </a:rPr>
              <a:t>を用いて作る事が最善だと判断して制作しました</a:t>
            </a:r>
            <a:endParaRPr kumimoji="1" lang="en-US" altLang="ja-JP" dirty="0" smtClean="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.16</a:t>
            </a:r>
            <a:endParaRPr kumimoji="1" lang="ja-JP" altLang="en-US" sz="2000"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8936" y="3156668"/>
            <a:ext cx="4406965" cy="2474860"/>
          </a:xfrm>
          <a:prstGeom prst="rect">
            <a:avLst/>
          </a:prstGeom>
          <a:ln>
            <a:noFill/>
          </a:ln>
          <a:effectLst>
            <a:softEdge rad="112500"/>
          </a:effectLst>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477" y="3156668"/>
            <a:ext cx="4406963" cy="2474860"/>
          </a:xfrm>
          <a:prstGeom prst="rect">
            <a:avLst/>
          </a:prstGeom>
          <a:ln>
            <a:noFill/>
          </a:ln>
          <a:effectLst>
            <a:softEdge rad="112500"/>
          </a:effectLst>
        </p:spPr>
      </p:pic>
    </p:spTree>
    <p:extLst>
      <p:ext uri="{BB962C8B-B14F-4D97-AF65-F5344CB8AC3E}">
        <p14:creationId xmlns:p14="http://schemas.microsoft.com/office/powerpoint/2010/main" val="35217984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円形吹き出し 11"/>
          <p:cNvSpPr/>
          <p:nvPr/>
        </p:nvSpPr>
        <p:spPr>
          <a:xfrm>
            <a:off x="4798608" y="3237376"/>
            <a:ext cx="3226244" cy="1775124"/>
          </a:xfrm>
          <a:prstGeom prst="wedgeEllipseCallout">
            <a:avLst>
              <a:gd name="adj1" fmla="val 27261"/>
              <a:gd name="adj2" fmla="val 70883"/>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smtClean="0">
                <a:latin typeface="HGP明朝E" panose="02020900000000000000" pitchFamily="18" charset="-128"/>
                <a:ea typeface="HGP明朝E" panose="02020900000000000000" pitchFamily="18" charset="-128"/>
              </a:rPr>
              <a:t>こいつを切りたい！</a:t>
            </a:r>
            <a:endParaRPr kumimoji="1" lang="ja-JP" altLang="en-US" sz="2000" dirty="0">
              <a:latin typeface="HGP明朝E" panose="02020900000000000000" pitchFamily="18" charset="-128"/>
              <a:ea typeface="HGP明朝E" panose="02020900000000000000" pitchFamily="18" charset="-128"/>
            </a:endParaRPr>
          </a:p>
        </p:txBody>
      </p:sp>
      <p:sp>
        <p:nvSpPr>
          <p:cNvPr id="2" name="テキスト ボックス 1"/>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kumimoji="1" lang="ja-JP" altLang="en-US" sz="2400" dirty="0" smtClean="0">
                <a:latin typeface="HGPｺﾞｼｯｸE" panose="020B0900000000000000" pitchFamily="50" charset="-128"/>
                <a:ea typeface="HGPｺﾞｼｯｸE" panose="020B0900000000000000" pitchFamily="50" charset="-128"/>
              </a:rPr>
              <a:t>就プレを終えた後の変更点</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3" name="テキスト ボックス 2"/>
          <p:cNvSpPr txBox="1"/>
          <p:nvPr/>
        </p:nvSpPr>
        <p:spPr>
          <a:xfrm>
            <a:off x="552615" y="1461845"/>
            <a:ext cx="8762337"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ja-JP" altLang="en-US" sz="2400" dirty="0" smtClean="0">
                <a:latin typeface="HGP明朝B" panose="02020800000000000000" pitchFamily="18" charset="-128"/>
                <a:ea typeface="HGP明朝B" panose="02020800000000000000" pitchFamily="18" charset="-128"/>
              </a:rPr>
              <a:t>多頂点モデルの分割</a:t>
            </a:r>
            <a:endParaRPr kumimoji="1" lang="ja-JP" altLang="en-US" sz="2400" dirty="0">
              <a:latin typeface="HGP明朝B" panose="02020800000000000000" pitchFamily="18" charset="-128"/>
              <a:ea typeface="HGP明朝B" panose="02020800000000000000" pitchFamily="18" charset="-128"/>
            </a:endParaRPr>
          </a:p>
        </p:txBody>
      </p:sp>
      <p:sp>
        <p:nvSpPr>
          <p:cNvPr id="5" name="テキスト ボックス 4"/>
          <p:cNvSpPr txBox="1"/>
          <p:nvPr/>
        </p:nvSpPr>
        <p:spPr>
          <a:xfrm>
            <a:off x="866287" y="2212890"/>
            <a:ext cx="8045701" cy="677108"/>
          </a:xfrm>
          <a:prstGeom prst="rect">
            <a:avLst/>
          </a:prstGeom>
          <a:noFill/>
        </p:spPr>
        <p:txBody>
          <a:bodyPr wrap="square" rtlCol="0">
            <a:spAutoFit/>
          </a:bodyPr>
          <a:lstStyle/>
          <a:p>
            <a:r>
              <a:rPr lang="ja-JP" altLang="en-US" dirty="0">
                <a:latin typeface="HGP明朝B" panose="02020800000000000000" pitchFamily="18" charset="-128"/>
                <a:ea typeface="HGP明朝B" panose="02020800000000000000" pitchFamily="18" charset="-128"/>
              </a:rPr>
              <a:t>就</a:t>
            </a:r>
            <a:r>
              <a:rPr lang="ja-JP" altLang="en-US" dirty="0" smtClean="0">
                <a:latin typeface="HGP明朝B" panose="02020800000000000000" pitchFamily="18" charset="-128"/>
                <a:ea typeface="HGP明朝B" panose="02020800000000000000" pitchFamily="18" charset="-128"/>
              </a:rPr>
              <a:t>プレを終えて真っ先に取り組んだのは、「</a:t>
            </a:r>
            <a:r>
              <a:rPr lang="ja-JP" altLang="en-US" sz="2000" dirty="0" smtClean="0">
                <a:solidFill>
                  <a:srgbClr val="FF0000"/>
                </a:solidFill>
                <a:latin typeface="HGP明朝B" panose="02020800000000000000" pitchFamily="18" charset="-128"/>
                <a:ea typeface="HGP明朝B" panose="02020800000000000000" pitchFamily="18" charset="-128"/>
              </a:rPr>
              <a:t>キャラクターを切断できるようにする</a:t>
            </a:r>
            <a:r>
              <a:rPr lang="ja-JP" altLang="en-US" dirty="0" smtClean="0">
                <a:latin typeface="HGP明朝B" panose="02020800000000000000" pitchFamily="18" charset="-128"/>
                <a:ea typeface="HGP明朝B" panose="02020800000000000000" pitchFamily="18" charset="-128"/>
              </a:rPr>
              <a:t>」ことでした。</a:t>
            </a:r>
            <a:endParaRPr lang="en-US" altLang="ja-JP" dirty="0" smtClean="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.17</a:t>
            </a:r>
            <a:endParaRPr kumimoji="1" lang="ja-JP" altLang="en-US" sz="20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932" y="3045234"/>
            <a:ext cx="3980205" cy="2971489"/>
          </a:xfrm>
          <a:prstGeom prst="rect">
            <a:avLst/>
          </a:prstGeom>
          <a:ln>
            <a:noFill/>
          </a:ln>
          <a:effectLst>
            <a:softEdge rad="112500"/>
          </a:effectLst>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4753" y="4277801"/>
            <a:ext cx="2580199" cy="2580199"/>
          </a:xfrm>
          <a:prstGeom prst="rect">
            <a:avLst/>
          </a:prstGeom>
        </p:spPr>
      </p:pic>
    </p:spTree>
    <p:extLst>
      <p:ext uri="{BB962C8B-B14F-4D97-AF65-F5344CB8AC3E}">
        <p14:creationId xmlns:p14="http://schemas.microsoft.com/office/powerpoint/2010/main" val="1393117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52615" y="1461845"/>
            <a:ext cx="8762337"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400" dirty="0" smtClean="0">
                <a:latin typeface="HGP明朝B" panose="02020800000000000000" pitchFamily="18" charset="-128"/>
                <a:ea typeface="HGP明朝B" panose="02020800000000000000" pitchFamily="18" charset="-128"/>
              </a:rPr>
              <a:t>ネックとなる処理を突き止める</a:t>
            </a:r>
            <a:endParaRPr kumimoji="1" lang="ja-JP" altLang="en-US" sz="2400" dirty="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.14</a:t>
            </a:r>
            <a:endParaRPr kumimoji="1" lang="ja-JP" altLang="en-US" sz="2000" dirty="0"/>
          </a:p>
        </p:txBody>
      </p:sp>
      <p:sp>
        <p:nvSpPr>
          <p:cNvPr id="9" name="テキスト ボックス 8"/>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kumimoji="1" lang="ja-JP" altLang="en-US" sz="2400" dirty="0" smtClean="0">
                <a:latin typeface="HGPｺﾞｼｯｸE" panose="020B0900000000000000" pitchFamily="50" charset="-128"/>
                <a:ea typeface="HGPｺﾞｼｯｸE" panose="020B0900000000000000" pitchFamily="50" charset="-128"/>
              </a:rPr>
              <a:t>就プレを終えた後の変更点</a:t>
            </a:r>
            <a:endParaRPr kumimoji="1" lang="ja-JP" altLang="en-US" sz="2400" dirty="0">
              <a:latin typeface="HGPｺﾞｼｯｸE" panose="020B0900000000000000" pitchFamily="50" charset="-128"/>
              <a:ea typeface="HGPｺﾞｼｯｸE" panose="020B0900000000000000" pitchFamily="50" charset="-128"/>
            </a:endParaRP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79" y="2984225"/>
            <a:ext cx="5234087" cy="3367046"/>
          </a:xfrm>
          <a:prstGeom prst="rect">
            <a:avLst/>
          </a:prstGeom>
          <a:ln>
            <a:noFill/>
          </a:ln>
          <a:effectLst>
            <a:softEdge rad="112500"/>
          </a:effectLst>
        </p:spPr>
      </p:pic>
      <p:sp>
        <p:nvSpPr>
          <p:cNvPr id="11" name="テキスト ボックス 10"/>
          <p:cNvSpPr txBox="1"/>
          <p:nvPr/>
        </p:nvSpPr>
        <p:spPr>
          <a:xfrm>
            <a:off x="866287" y="2212890"/>
            <a:ext cx="8045701" cy="369332"/>
          </a:xfrm>
          <a:prstGeom prst="rect">
            <a:avLst/>
          </a:prstGeom>
          <a:noFill/>
        </p:spPr>
        <p:txBody>
          <a:bodyPr wrap="square" rtlCol="0">
            <a:spAutoFit/>
          </a:bodyPr>
          <a:lstStyle/>
          <a:p>
            <a:r>
              <a:rPr lang="ja-JP" altLang="en-US" dirty="0">
                <a:latin typeface="HGP明朝B" panose="02020800000000000000" pitchFamily="18" charset="-128"/>
                <a:ea typeface="HGP明朝B" panose="02020800000000000000" pitchFamily="18" charset="-128"/>
              </a:rPr>
              <a:t>処理</a:t>
            </a:r>
            <a:r>
              <a:rPr lang="ja-JP" altLang="en-US" dirty="0" smtClean="0">
                <a:latin typeface="HGP明朝B" panose="02020800000000000000" pitchFamily="18" charset="-128"/>
                <a:ea typeface="HGP明朝B" panose="02020800000000000000" pitchFamily="18" charset="-128"/>
              </a:rPr>
              <a:t>を追っていった所、</a:t>
            </a:r>
            <a:r>
              <a:rPr lang="ja-JP" altLang="en-US" dirty="0">
                <a:latin typeface="HGP明朝B" panose="02020800000000000000" pitchFamily="18" charset="-128"/>
                <a:ea typeface="HGP明朝B" panose="02020800000000000000" pitchFamily="18" charset="-128"/>
              </a:rPr>
              <a:t>自作</a:t>
            </a:r>
            <a:r>
              <a:rPr lang="ja-JP" altLang="en-US" dirty="0" smtClean="0">
                <a:latin typeface="HGP明朝B" panose="02020800000000000000" pitchFamily="18" charset="-128"/>
                <a:ea typeface="HGP明朝B" panose="02020800000000000000" pitchFamily="18" charset="-128"/>
              </a:rPr>
              <a:t>関数</a:t>
            </a:r>
            <a:r>
              <a:rPr lang="en-US" altLang="ja-JP" dirty="0" err="1" smtClean="0">
                <a:latin typeface="HGP明朝B" panose="02020800000000000000" pitchFamily="18" charset="-128"/>
                <a:ea typeface="HGP明朝B" panose="02020800000000000000" pitchFamily="18" charset="-128"/>
              </a:rPr>
              <a:t>IndexOf</a:t>
            </a:r>
            <a:r>
              <a:rPr lang="ja-JP" altLang="en-US" dirty="0" smtClean="0">
                <a:latin typeface="HGP明朝B" panose="02020800000000000000" pitchFamily="18" charset="-128"/>
                <a:ea typeface="HGP明朝B" panose="02020800000000000000" pitchFamily="18" charset="-128"/>
              </a:rPr>
              <a:t>の処理が重いことが判明。改善に移行</a:t>
            </a:r>
            <a:endParaRPr lang="en-US" altLang="ja-JP" dirty="0" smtClean="0">
              <a:latin typeface="HGP明朝B" panose="02020800000000000000" pitchFamily="18" charset="-128"/>
              <a:ea typeface="HGP明朝B" panose="02020800000000000000" pitchFamily="18" charset="-128"/>
            </a:endParaRPr>
          </a:p>
        </p:txBody>
      </p:sp>
      <p:sp>
        <p:nvSpPr>
          <p:cNvPr id="12" name="楕円 11"/>
          <p:cNvSpPr/>
          <p:nvPr/>
        </p:nvSpPr>
        <p:spPr>
          <a:xfrm>
            <a:off x="2107096" y="4401380"/>
            <a:ext cx="874643" cy="361452"/>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3" name="楕円 12"/>
          <p:cNvSpPr/>
          <p:nvPr/>
        </p:nvSpPr>
        <p:spPr>
          <a:xfrm>
            <a:off x="2072379" y="5738524"/>
            <a:ext cx="874643" cy="361452"/>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4" name="テキスト ボックス 13"/>
          <p:cNvSpPr txBox="1"/>
          <p:nvPr/>
        </p:nvSpPr>
        <p:spPr>
          <a:xfrm>
            <a:off x="5955526" y="3304833"/>
            <a:ext cx="3442915" cy="2554545"/>
          </a:xfrm>
          <a:prstGeom prst="rect">
            <a:avLst/>
          </a:prstGeom>
          <a:noFill/>
        </p:spPr>
        <p:txBody>
          <a:bodyPr wrap="square" rtlCol="0">
            <a:spAutoFit/>
          </a:bodyPr>
          <a:lstStyle/>
          <a:p>
            <a:r>
              <a:rPr kumimoji="1" lang="en-US" altLang="ja-JP" sz="2000" dirty="0" err="1" smtClean="0">
                <a:latin typeface="HG明朝B" panose="02020809000000000000" pitchFamily="17" charset="-128"/>
                <a:ea typeface="HG明朝B" panose="02020809000000000000" pitchFamily="17" charset="-128"/>
              </a:rPr>
              <a:t>IndexOf</a:t>
            </a:r>
            <a:r>
              <a:rPr kumimoji="1" lang="ja-JP" altLang="en-US" sz="2000" dirty="0" smtClean="0">
                <a:latin typeface="HG明朝B" panose="02020809000000000000" pitchFamily="17" charset="-128"/>
                <a:ea typeface="HG明朝B" panose="02020809000000000000" pitchFamily="17" charset="-128"/>
              </a:rPr>
              <a:t>の処理内容</a:t>
            </a:r>
            <a:endParaRPr kumimoji="1" lang="en-US" altLang="ja-JP" sz="2000" dirty="0" smtClean="0">
              <a:latin typeface="HG明朝B" panose="02020809000000000000" pitchFamily="17" charset="-128"/>
              <a:ea typeface="HG明朝B" panose="02020809000000000000" pitchFamily="17" charset="-128"/>
            </a:endParaRPr>
          </a:p>
          <a:p>
            <a:endParaRPr kumimoji="1" lang="en-US" altLang="ja-JP" sz="2000" dirty="0" smtClean="0">
              <a:latin typeface="HG明朝B" panose="02020809000000000000" pitchFamily="17" charset="-128"/>
              <a:ea typeface="HG明朝B" panose="02020809000000000000" pitchFamily="17" charset="-128"/>
            </a:endParaRPr>
          </a:p>
          <a:p>
            <a:r>
              <a:rPr lang="en-US" altLang="ja-JP" sz="2000" dirty="0" smtClean="0">
                <a:latin typeface="HG明朝B" panose="02020809000000000000" pitchFamily="17" charset="-128"/>
                <a:ea typeface="HG明朝B" panose="02020809000000000000" pitchFamily="17" charset="-128"/>
              </a:rPr>
              <a:t>Vector</a:t>
            </a:r>
            <a:r>
              <a:rPr lang="ja-JP" altLang="en-US" sz="2000" dirty="0" smtClean="0">
                <a:latin typeface="HG明朝B" panose="02020809000000000000" pitchFamily="17" charset="-128"/>
                <a:ea typeface="HG明朝B" panose="02020809000000000000" pitchFamily="17" charset="-128"/>
              </a:rPr>
              <a:t>内から指定した要素を検索し、イテレータを取得する。</a:t>
            </a:r>
            <a:endParaRPr lang="en-US" altLang="ja-JP" sz="2000" dirty="0" smtClean="0">
              <a:latin typeface="HG明朝B" panose="02020809000000000000" pitchFamily="17" charset="-128"/>
              <a:ea typeface="HG明朝B" panose="02020809000000000000" pitchFamily="17" charset="-128"/>
            </a:endParaRPr>
          </a:p>
          <a:p>
            <a:r>
              <a:rPr lang="ja-JP" altLang="en-US" sz="2000" dirty="0" smtClean="0">
                <a:latin typeface="HG明朝B" panose="02020809000000000000" pitchFamily="17" charset="-128"/>
                <a:ea typeface="HG明朝B" panose="02020809000000000000" pitchFamily="17" charset="-128"/>
              </a:rPr>
              <a:t>取得したイテレータからインデックスを抜き出して値を返す関数。</a:t>
            </a:r>
            <a:endParaRPr kumimoji="1" lang="ja-JP" altLang="en-US" sz="2000" dirty="0">
              <a:latin typeface="HG明朝B" panose="02020809000000000000" pitchFamily="17" charset="-128"/>
              <a:ea typeface="HG明朝B" panose="02020809000000000000" pitchFamily="17" charset="-128"/>
            </a:endParaRPr>
          </a:p>
        </p:txBody>
      </p:sp>
    </p:spTree>
    <p:extLst>
      <p:ext uri="{BB962C8B-B14F-4D97-AF65-F5344CB8AC3E}">
        <p14:creationId xmlns:p14="http://schemas.microsoft.com/office/powerpoint/2010/main" val="1693148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073425" y="1765189"/>
            <a:ext cx="7569643" cy="4586082"/>
          </a:xfrm>
          <a:prstGeom prst="rect">
            <a:avLst/>
          </a:prstGeom>
          <a:solidFill>
            <a:schemeClr val="accent1">
              <a:lumMod val="40000"/>
              <a:lumOff val="60000"/>
              <a:alpha val="21176"/>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a:latin typeface="HGPｺﾞｼｯｸE" panose="020B0900000000000000" pitchFamily="50" charset="-128"/>
                <a:ea typeface="HGPｺﾞｼｯｸE" panose="020B0900000000000000" pitchFamily="50" charset="-128"/>
              </a:rPr>
              <a:t>初</a:t>
            </a:r>
            <a:r>
              <a:rPr lang="ja-JP" altLang="en-US" sz="2400" dirty="0" smtClean="0">
                <a:latin typeface="HGPｺﾞｼｯｸE" panose="020B0900000000000000" pitchFamily="50" charset="-128"/>
                <a:ea typeface="HGPｺﾞｼｯｸE" panose="020B0900000000000000" pitchFamily="50" charset="-128"/>
              </a:rPr>
              <a:t>め</a:t>
            </a:r>
            <a:r>
              <a:rPr lang="ja-JP" altLang="en-US" sz="2400" dirty="0">
                <a:latin typeface="HGPｺﾞｼｯｸE" panose="020B0900000000000000" pitchFamily="50" charset="-128"/>
                <a:ea typeface="HGPｺﾞｼｯｸE" panose="020B0900000000000000" pitchFamily="50" charset="-128"/>
              </a:rPr>
              <a:t>に</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5" name="テキスト ボックス 4"/>
          <p:cNvSpPr txBox="1"/>
          <p:nvPr/>
        </p:nvSpPr>
        <p:spPr>
          <a:xfrm>
            <a:off x="1073425" y="1184745"/>
            <a:ext cx="7569643"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dirty="0" smtClean="0">
                <a:latin typeface="HGP明朝B" panose="02020800000000000000" pitchFamily="18" charset="-128"/>
                <a:ea typeface="HGP明朝B" panose="02020800000000000000" pitchFamily="18" charset="-128"/>
              </a:rPr>
              <a:t>プレゼンすること</a:t>
            </a:r>
            <a:endParaRPr kumimoji="1" lang="ja-JP" altLang="en-US" dirty="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1512071" y="2036860"/>
            <a:ext cx="6638015" cy="400110"/>
          </a:xfrm>
          <a:prstGeom prst="rect">
            <a:avLst/>
          </a:prstGeom>
          <a:noFill/>
        </p:spPr>
        <p:txBody>
          <a:bodyPr wrap="square" rtlCol="0">
            <a:spAutoFit/>
          </a:bodyPr>
          <a:lstStyle/>
          <a:p>
            <a:r>
              <a:rPr kumimoji="1" lang="ja-JP" altLang="en-US" sz="2000" dirty="0" smtClean="0">
                <a:latin typeface="HGP明朝B" panose="02020800000000000000" pitchFamily="18" charset="-128"/>
                <a:ea typeface="HGP明朝B" panose="02020800000000000000" pitchFamily="18" charset="-128"/>
              </a:rPr>
              <a:t>・　どうして作ろうとしたのか　　　　　　　　　　                  </a:t>
            </a:r>
            <a:r>
              <a:rPr kumimoji="1" lang="en-US" altLang="ja-JP" sz="2000" dirty="0" smtClean="0">
                <a:latin typeface="HGP明朝B" panose="02020800000000000000" pitchFamily="18" charset="-128"/>
                <a:ea typeface="HGP明朝B" panose="02020800000000000000" pitchFamily="18" charset="-128"/>
              </a:rPr>
              <a:t>p.02</a:t>
            </a:r>
            <a:endParaRPr kumimoji="1" lang="ja-JP" altLang="en-US" sz="2000" dirty="0">
              <a:latin typeface="HGP明朝B" panose="02020800000000000000" pitchFamily="18" charset="-128"/>
              <a:ea typeface="HGP明朝B" panose="02020800000000000000" pitchFamily="18" charset="-128"/>
            </a:endParaRPr>
          </a:p>
        </p:txBody>
      </p:sp>
      <p:sp>
        <p:nvSpPr>
          <p:cNvPr id="8" name="テキスト ボックス 7"/>
          <p:cNvSpPr txBox="1"/>
          <p:nvPr/>
        </p:nvSpPr>
        <p:spPr>
          <a:xfrm>
            <a:off x="1512071" y="2765120"/>
            <a:ext cx="6638014" cy="400110"/>
          </a:xfrm>
          <a:prstGeom prst="rect">
            <a:avLst/>
          </a:prstGeom>
          <a:noFill/>
        </p:spPr>
        <p:txBody>
          <a:bodyPr wrap="square" rtlCol="0">
            <a:spAutoFit/>
          </a:bodyPr>
          <a:lstStyle/>
          <a:p>
            <a:r>
              <a:rPr kumimoji="1" lang="ja-JP" altLang="en-US" sz="2000" dirty="0" smtClean="0">
                <a:latin typeface="HGP明朝B" panose="02020800000000000000" pitchFamily="18" charset="-128"/>
                <a:ea typeface="HGP明朝B" panose="02020800000000000000" pitchFamily="18" charset="-128"/>
              </a:rPr>
              <a:t>・　実装内容                                                       </a:t>
            </a:r>
            <a:r>
              <a:rPr lang="en-US" altLang="ja-JP" sz="2000" dirty="0" smtClean="0">
                <a:latin typeface="HGP明朝B" panose="02020800000000000000" pitchFamily="18" charset="-128"/>
                <a:ea typeface="HGP明朝B" panose="02020800000000000000" pitchFamily="18" charset="-128"/>
              </a:rPr>
              <a:t>p.08</a:t>
            </a:r>
            <a:r>
              <a:rPr lang="ja-JP" altLang="en-US" sz="2000" dirty="0" smtClean="0">
                <a:latin typeface="HGP明朝B" panose="02020800000000000000" pitchFamily="18" charset="-128"/>
                <a:ea typeface="HGP明朝B" panose="02020800000000000000" pitchFamily="18" charset="-128"/>
              </a:rPr>
              <a:t>　</a:t>
            </a:r>
            <a:endParaRPr lang="ja-JP" altLang="en-US" sz="2000" dirty="0">
              <a:latin typeface="HGP明朝B" panose="02020800000000000000" pitchFamily="18" charset="-128"/>
              <a:ea typeface="HGP明朝B" panose="02020800000000000000" pitchFamily="18" charset="-128"/>
            </a:endParaRPr>
          </a:p>
        </p:txBody>
      </p:sp>
      <p:sp>
        <p:nvSpPr>
          <p:cNvPr id="9" name="テキスト ボックス 8"/>
          <p:cNvSpPr txBox="1"/>
          <p:nvPr/>
        </p:nvSpPr>
        <p:spPr>
          <a:xfrm>
            <a:off x="1512071" y="3488077"/>
            <a:ext cx="6638014" cy="400110"/>
          </a:xfrm>
          <a:prstGeom prst="rect">
            <a:avLst/>
          </a:prstGeom>
          <a:noFill/>
        </p:spPr>
        <p:txBody>
          <a:bodyPr wrap="square" rtlCol="0">
            <a:spAutoFit/>
          </a:bodyPr>
          <a:lstStyle/>
          <a:p>
            <a:r>
              <a:rPr kumimoji="1" lang="ja-JP" altLang="en-US" sz="2000" dirty="0" smtClean="0">
                <a:latin typeface="HGP明朝B" panose="02020800000000000000" pitchFamily="18" charset="-128"/>
                <a:ea typeface="HGP明朝B" panose="02020800000000000000" pitchFamily="18" charset="-128"/>
              </a:rPr>
              <a:t>・　苦労した点＆解決方法                                      </a:t>
            </a:r>
            <a:r>
              <a:rPr lang="en-US" altLang="ja-JP" sz="2000" dirty="0" smtClean="0">
                <a:latin typeface="HGP明朝B" panose="02020800000000000000" pitchFamily="18" charset="-128"/>
                <a:ea typeface="HGP明朝B" panose="02020800000000000000" pitchFamily="18" charset="-128"/>
              </a:rPr>
              <a:t>p.13</a:t>
            </a:r>
            <a:endParaRPr lang="ja-JP" altLang="en-US" sz="2000" dirty="0">
              <a:latin typeface="HGP明朝B" panose="02020800000000000000" pitchFamily="18" charset="-128"/>
              <a:ea typeface="HGP明朝B" panose="02020800000000000000" pitchFamily="18" charset="-128"/>
            </a:endParaRPr>
          </a:p>
        </p:txBody>
      </p:sp>
      <p:sp>
        <p:nvSpPr>
          <p:cNvPr id="10" name="テキスト ボックス 9"/>
          <p:cNvSpPr txBox="1"/>
          <p:nvPr/>
        </p:nvSpPr>
        <p:spPr>
          <a:xfrm>
            <a:off x="1512071" y="4933991"/>
            <a:ext cx="6638014" cy="400110"/>
          </a:xfrm>
          <a:prstGeom prst="rect">
            <a:avLst/>
          </a:prstGeom>
          <a:noFill/>
        </p:spPr>
        <p:txBody>
          <a:bodyPr wrap="square" rtlCol="0">
            <a:spAutoFit/>
          </a:bodyPr>
          <a:lstStyle/>
          <a:p>
            <a:r>
              <a:rPr kumimoji="1" lang="ja-JP" altLang="en-US" sz="2000" dirty="0" smtClean="0">
                <a:latin typeface="HGP明朝B" panose="02020800000000000000" pitchFamily="18" charset="-128"/>
                <a:ea typeface="HGP明朝B" panose="02020800000000000000" pitchFamily="18" charset="-128"/>
              </a:rPr>
              <a:t>・　</a:t>
            </a:r>
            <a:r>
              <a:rPr lang="ja-JP" altLang="en-US" sz="2000" dirty="0" smtClean="0">
                <a:latin typeface="HGP明朝B" panose="02020800000000000000" pitchFamily="18" charset="-128"/>
                <a:ea typeface="HGP明朝B" panose="02020800000000000000" pitchFamily="18" charset="-128"/>
              </a:rPr>
              <a:t>就プレを終えた後</a:t>
            </a:r>
            <a:r>
              <a:rPr lang="en-US" altLang="ja-JP" sz="2000" dirty="0" smtClean="0">
                <a:latin typeface="HGP明朝B" panose="02020800000000000000" pitchFamily="18" charset="-128"/>
                <a:ea typeface="HGP明朝B" panose="02020800000000000000" pitchFamily="18" charset="-128"/>
              </a:rPr>
              <a:t>				      </a:t>
            </a:r>
            <a:r>
              <a:rPr lang="en-US" altLang="ja-JP" sz="2000" dirty="0" smtClean="0">
                <a:latin typeface="HGP明朝B" panose="02020800000000000000" pitchFamily="18" charset="-128"/>
                <a:ea typeface="HGP明朝B" panose="02020800000000000000" pitchFamily="18" charset="-128"/>
              </a:rPr>
              <a:t>p.17</a:t>
            </a:r>
            <a:endParaRPr lang="ja-JP" altLang="en-US" sz="2000" dirty="0">
              <a:latin typeface="HGP明朝B" panose="02020800000000000000" pitchFamily="18" charset="-128"/>
              <a:ea typeface="HGP明朝B" panose="02020800000000000000" pitchFamily="18" charset="-128"/>
            </a:endParaRPr>
          </a:p>
        </p:txBody>
      </p:sp>
      <p:sp>
        <p:nvSpPr>
          <p:cNvPr id="12" name="テキスト ボックス 11"/>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.01</a:t>
            </a:r>
            <a:endParaRPr kumimoji="1" lang="ja-JP" altLang="en-US" sz="2000" dirty="0"/>
          </a:p>
        </p:txBody>
      </p:sp>
      <p:sp>
        <p:nvSpPr>
          <p:cNvPr id="13" name="テキスト ボックス 12"/>
          <p:cNvSpPr txBox="1"/>
          <p:nvPr/>
        </p:nvSpPr>
        <p:spPr>
          <a:xfrm>
            <a:off x="1512071" y="4211034"/>
            <a:ext cx="6638014" cy="400110"/>
          </a:xfrm>
          <a:prstGeom prst="rect">
            <a:avLst/>
          </a:prstGeom>
          <a:noFill/>
        </p:spPr>
        <p:txBody>
          <a:bodyPr wrap="square" rtlCol="0">
            <a:spAutoFit/>
          </a:bodyPr>
          <a:lstStyle/>
          <a:p>
            <a:r>
              <a:rPr kumimoji="1" lang="ja-JP" altLang="en-US" sz="2000" dirty="0" smtClean="0">
                <a:latin typeface="HGP明朝B" panose="02020800000000000000" pitchFamily="18" charset="-128"/>
                <a:ea typeface="HGP明朝B" panose="02020800000000000000" pitchFamily="18" charset="-128"/>
              </a:rPr>
              <a:t>・</a:t>
            </a:r>
            <a:r>
              <a:rPr lang="ja-JP" altLang="en-US" sz="2000" dirty="0">
                <a:latin typeface="HGP明朝B" panose="02020800000000000000" pitchFamily="18" charset="-128"/>
                <a:ea typeface="HGP明朝B" panose="02020800000000000000" pitchFamily="18" charset="-128"/>
              </a:rPr>
              <a:t>　</a:t>
            </a:r>
            <a:r>
              <a:rPr lang="ja-JP" altLang="en-US" sz="2000" dirty="0" smtClean="0">
                <a:latin typeface="HGP明朝B" panose="02020800000000000000" pitchFamily="18" charset="-128"/>
                <a:ea typeface="HGP明朝B" panose="02020800000000000000" pitchFamily="18" charset="-128"/>
              </a:rPr>
              <a:t>大阪就職プレゼン</a:t>
            </a:r>
            <a:r>
              <a:rPr lang="ja-JP" altLang="en-US" sz="2000" smtClean="0">
                <a:latin typeface="HGP明朝B" panose="02020800000000000000" pitchFamily="18" charset="-128"/>
                <a:ea typeface="HGP明朝B" panose="02020800000000000000" pitchFamily="18" charset="-128"/>
              </a:rPr>
              <a:t>からの変更点</a:t>
            </a:r>
            <a:r>
              <a:rPr kumimoji="1" lang="ja-JP" altLang="en-US" sz="2000" smtClean="0">
                <a:latin typeface="HGP明朝B" panose="02020800000000000000" pitchFamily="18" charset="-128"/>
                <a:ea typeface="HGP明朝B" panose="02020800000000000000" pitchFamily="18" charset="-128"/>
              </a:rPr>
              <a:t>                            </a:t>
            </a:r>
            <a:r>
              <a:rPr lang="en-US" altLang="ja-JP" sz="2000" dirty="0" smtClean="0">
                <a:latin typeface="HGP明朝B" panose="02020800000000000000" pitchFamily="18" charset="-128"/>
                <a:ea typeface="HGP明朝B" panose="02020800000000000000" pitchFamily="18" charset="-128"/>
              </a:rPr>
              <a:t>p.15</a:t>
            </a:r>
            <a:endParaRPr lang="ja-JP" altLang="en-US" sz="2000" dirty="0">
              <a:latin typeface="HGP明朝B" panose="02020800000000000000" pitchFamily="18" charset="-128"/>
              <a:ea typeface="HGP明朝B" panose="02020800000000000000" pitchFamily="18" charset="-128"/>
            </a:endParaRPr>
          </a:p>
        </p:txBody>
      </p:sp>
      <p:sp>
        <p:nvSpPr>
          <p:cNvPr id="14" name="テキスト ボックス 13"/>
          <p:cNvSpPr txBox="1"/>
          <p:nvPr/>
        </p:nvSpPr>
        <p:spPr>
          <a:xfrm>
            <a:off x="1539239" y="5656948"/>
            <a:ext cx="6638014" cy="400110"/>
          </a:xfrm>
          <a:prstGeom prst="rect">
            <a:avLst/>
          </a:prstGeom>
          <a:noFill/>
        </p:spPr>
        <p:txBody>
          <a:bodyPr wrap="square" rtlCol="0">
            <a:spAutoFit/>
          </a:bodyPr>
          <a:lstStyle/>
          <a:p>
            <a:r>
              <a:rPr kumimoji="1" lang="ja-JP" altLang="en-US" sz="2000" dirty="0" smtClean="0">
                <a:latin typeface="HGP明朝B" panose="02020800000000000000" pitchFamily="18" charset="-128"/>
                <a:ea typeface="HGP明朝B" panose="02020800000000000000" pitchFamily="18" charset="-128"/>
              </a:rPr>
              <a:t>・　</a:t>
            </a:r>
            <a:r>
              <a:rPr lang="ja-JP" altLang="en-US" sz="2000" dirty="0" smtClean="0">
                <a:latin typeface="HGP明朝B" panose="02020800000000000000" pitchFamily="18" charset="-128"/>
                <a:ea typeface="HGP明朝B" panose="02020800000000000000" pitchFamily="18" charset="-128"/>
              </a:rPr>
              <a:t>今後の取り組み</a:t>
            </a:r>
            <a:r>
              <a:rPr lang="en-US" altLang="ja-JP" sz="2000" dirty="0" smtClean="0">
                <a:latin typeface="HGP明朝B" panose="02020800000000000000" pitchFamily="18" charset="-128"/>
                <a:ea typeface="HGP明朝B" panose="02020800000000000000" pitchFamily="18" charset="-128"/>
              </a:rPr>
              <a:t>				      </a:t>
            </a:r>
            <a:r>
              <a:rPr lang="en-US" altLang="ja-JP" sz="2000" dirty="0" smtClean="0">
                <a:latin typeface="HGP明朝B" panose="02020800000000000000" pitchFamily="18" charset="-128"/>
                <a:ea typeface="HGP明朝B" panose="02020800000000000000" pitchFamily="18" charset="-128"/>
              </a:rPr>
              <a:t>p.19</a:t>
            </a:r>
            <a:endParaRPr lang="ja-JP" altLang="en-US" sz="2000" dirty="0">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2179658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52615" y="1461845"/>
            <a:ext cx="8762337"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400" dirty="0" smtClean="0">
                <a:latin typeface="HGP明朝B" panose="02020800000000000000" pitchFamily="18" charset="-128"/>
                <a:ea typeface="HGP明朝B" panose="02020800000000000000" pitchFamily="18" charset="-128"/>
              </a:rPr>
              <a:t>改善までの経緯</a:t>
            </a:r>
            <a:endParaRPr kumimoji="1" lang="ja-JP" altLang="en-US" sz="2400" dirty="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.18</a:t>
            </a:r>
            <a:endParaRPr kumimoji="1" lang="ja-JP" altLang="en-US" sz="2000" dirty="0"/>
          </a:p>
        </p:txBody>
      </p:sp>
      <p:sp>
        <p:nvSpPr>
          <p:cNvPr id="9" name="テキスト ボックス 8"/>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kumimoji="1" lang="ja-JP" altLang="en-US" sz="2400" dirty="0" smtClean="0">
                <a:latin typeface="HGPｺﾞｼｯｸE" panose="020B0900000000000000" pitchFamily="50" charset="-128"/>
                <a:ea typeface="HGPｺﾞｼｯｸE" panose="020B0900000000000000" pitchFamily="50" charset="-128"/>
              </a:rPr>
              <a:t>就プレを終えた後の変更点</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15" name="テキスト ボックス 14"/>
          <p:cNvSpPr txBox="1"/>
          <p:nvPr/>
        </p:nvSpPr>
        <p:spPr>
          <a:xfrm>
            <a:off x="866287" y="2061815"/>
            <a:ext cx="8045701" cy="646331"/>
          </a:xfrm>
          <a:prstGeom prst="rect">
            <a:avLst/>
          </a:prstGeom>
          <a:noFill/>
        </p:spPr>
        <p:txBody>
          <a:bodyPr wrap="square" rtlCol="0">
            <a:spAutoFit/>
          </a:bodyPr>
          <a:lstStyle/>
          <a:p>
            <a:r>
              <a:rPr lang="en-US" altLang="ja-JP" dirty="0">
                <a:latin typeface="HGP明朝B" panose="02020800000000000000" pitchFamily="18" charset="-128"/>
                <a:ea typeface="HGP明朝B" panose="02020800000000000000" pitchFamily="18" charset="-128"/>
              </a:rPr>
              <a:t>s</a:t>
            </a:r>
            <a:r>
              <a:rPr lang="ja-JP" altLang="en-US" dirty="0" smtClean="0">
                <a:latin typeface="HGP明朝B" panose="02020800000000000000" pitchFamily="18" charset="-128"/>
                <a:ea typeface="HGP明朝B" panose="02020800000000000000" pitchFamily="18" charset="-128"/>
              </a:rPr>
              <a:t>ｔｄ</a:t>
            </a:r>
            <a:r>
              <a:rPr lang="en-US" altLang="ja-JP" dirty="0" smtClean="0">
                <a:latin typeface="HGP明朝B" panose="02020800000000000000" pitchFamily="18" charset="-128"/>
                <a:ea typeface="HGP明朝B" panose="02020800000000000000" pitchFamily="18" charset="-128"/>
              </a:rPr>
              <a:t>::find</a:t>
            </a:r>
            <a:r>
              <a:rPr lang="ja-JP" altLang="en-US" dirty="0" smtClean="0">
                <a:latin typeface="HGP明朝B" panose="02020800000000000000" pitchFamily="18" charset="-128"/>
                <a:ea typeface="HGP明朝B" panose="02020800000000000000" pitchFamily="18" charset="-128"/>
              </a:rPr>
              <a:t>を使用していたため、頂点数が多いモデルの</a:t>
            </a:r>
            <a:r>
              <a:rPr lang="en-US" altLang="ja-JP" dirty="0" smtClean="0">
                <a:latin typeface="HGP明朝B" panose="02020800000000000000" pitchFamily="18" charset="-128"/>
                <a:ea typeface="HGP明朝B" panose="02020800000000000000" pitchFamily="18" charset="-128"/>
              </a:rPr>
              <a:t>Vector</a:t>
            </a:r>
            <a:r>
              <a:rPr lang="ja-JP" altLang="en-US" dirty="0" smtClean="0">
                <a:latin typeface="HGP明朝B" panose="02020800000000000000" pitchFamily="18" charset="-128"/>
                <a:ea typeface="HGP明朝B" panose="02020800000000000000" pitchFamily="18" charset="-128"/>
              </a:rPr>
              <a:t>コンテナから指定された頂点を見つけ出す際に時間を有していた。</a:t>
            </a:r>
            <a:endParaRPr lang="en-US" altLang="ja-JP" dirty="0" smtClean="0">
              <a:latin typeface="HGP明朝B" panose="02020800000000000000" pitchFamily="18" charset="-128"/>
              <a:ea typeface="HGP明朝B" panose="02020800000000000000" pitchFamily="18" charset="-128"/>
            </a:endParaRPr>
          </a:p>
        </p:txBody>
      </p:sp>
      <p:sp>
        <p:nvSpPr>
          <p:cNvPr id="2" name="下矢印 1"/>
          <p:cNvSpPr/>
          <p:nvPr/>
        </p:nvSpPr>
        <p:spPr>
          <a:xfrm>
            <a:off x="4245997" y="2850795"/>
            <a:ext cx="381662" cy="56454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7" name="テキスト ボックス 16"/>
          <p:cNvSpPr txBox="1"/>
          <p:nvPr/>
        </p:nvSpPr>
        <p:spPr>
          <a:xfrm>
            <a:off x="804002" y="3557986"/>
            <a:ext cx="8045701" cy="646331"/>
          </a:xfrm>
          <a:prstGeom prst="rect">
            <a:avLst/>
          </a:prstGeom>
          <a:noFill/>
        </p:spPr>
        <p:txBody>
          <a:bodyPr wrap="square" rtlCol="0">
            <a:spAutoFit/>
          </a:bodyPr>
          <a:lstStyle/>
          <a:p>
            <a:r>
              <a:rPr lang="ja-JP" altLang="en-US" dirty="0">
                <a:latin typeface="HGP明朝B" panose="02020800000000000000" pitchFamily="18" charset="-128"/>
                <a:ea typeface="HGP明朝B" panose="02020800000000000000" pitchFamily="18" charset="-128"/>
              </a:rPr>
              <a:t>要素</a:t>
            </a:r>
            <a:r>
              <a:rPr lang="ja-JP" altLang="en-US" dirty="0" smtClean="0">
                <a:latin typeface="HGP明朝B" panose="02020800000000000000" pitchFamily="18" charset="-128"/>
                <a:ea typeface="HGP明朝B" panose="02020800000000000000" pitchFamily="18" charset="-128"/>
              </a:rPr>
              <a:t>を見つけやすい</a:t>
            </a:r>
            <a:r>
              <a:rPr lang="en-US" altLang="ja-JP" dirty="0" err="1" smtClean="0">
                <a:latin typeface="HGP明朝B" panose="02020800000000000000" pitchFamily="18" charset="-128"/>
                <a:ea typeface="HGP明朝B" panose="02020800000000000000" pitchFamily="18" charset="-128"/>
              </a:rPr>
              <a:t>std</a:t>
            </a:r>
            <a:r>
              <a:rPr lang="en-US" altLang="ja-JP" dirty="0" smtClean="0">
                <a:latin typeface="HGP明朝B" panose="02020800000000000000" pitchFamily="18" charset="-128"/>
                <a:ea typeface="HGP明朝B" panose="02020800000000000000" pitchFamily="18" charset="-128"/>
              </a:rPr>
              <a:t>::</a:t>
            </a:r>
            <a:r>
              <a:rPr lang="en-US" altLang="ja-JP" dirty="0" err="1" smtClean="0">
                <a:latin typeface="HGP明朝B" panose="02020800000000000000" pitchFamily="18" charset="-128"/>
                <a:ea typeface="HGP明朝B" panose="02020800000000000000" pitchFamily="18" charset="-128"/>
              </a:rPr>
              <a:t>unoderd_set</a:t>
            </a:r>
            <a:r>
              <a:rPr lang="ja-JP" altLang="en-US" dirty="0" smtClean="0">
                <a:latin typeface="HGP明朝B" panose="02020800000000000000" pitchFamily="18" charset="-128"/>
                <a:ea typeface="HGP明朝B" panose="02020800000000000000" pitchFamily="18" charset="-128"/>
              </a:rPr>
              <a:t>で実装しようとしたが、同じ値を複数個持つことが出来ないため、望ましい結果を得られないことが判明した。</a:t>
            </a:r>
            <a:endParaRPr lang="en-US" altLang="ja-JP" dirty="0" smtClean="0">
              <a:latin typeface="HGP明朝B" panose="02020800000000000000" pitchFamily="18" charset="-128"/>
              <a:ea typeface="HGP明朝B" panose="02020800000000000000" pitchFamily="18" charset="-128"/>
            </a:endParaRPr>
          </a:p>
        </p:txBody>
      </p:sp>
      <p:sp>
        <p:nvSpPr>
          <p:cNvPr id="18" name="下矢印 17"/>
          <p:cNvSpPr/>
          <p:nvPr/>
        </p:nvSpPr>
        <p:spPr>
          <a:xfrm>
            <a:off x="4245997" y="4489615"/>
            <a:ext cx="381662" cy="56454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テキスト ボックス 19"/>
          <p:cNvSpPr txBox="1"/>
          <p:nvPr/>
        </p:nvSpPr>
        <p:spPr>
          <a:xfrm>
            <a:off x="659958" y="5339455"/>
            <a:ext cx="8045701" cy="646331"/>
          </a:xfrm>
          <a:prstGeom prst="rect">
            <a:avLst/>
          </a:prstGeom>
          <a:noFill/>
        </p:spPr>
        <p:txBody>
          <a:bodyPr wrap="square" rtlCol="0">
            <a:spAutoFit/>
          </a:bodyPr>
          <a:lstStyle/>
          <a:p>
            <a:r>
              <a:rPr lang="ja-JP" altLang="en-US" dirty="0" smtClean="0">
                <a:latin typeface="HGP明朝B" panose="02020800000000000000" pitchFamily="18" charset="-128"/>
                <a:ea typeface="HGP明朝B" panose="02020800000000000000" pitchFamily="18" charset="-128"/>
              </a:rPr>
              <a:t>頂点の検索が重たいのであれば、側面のインデックスを保持しておき、新しく</a:t>
            </a:r>
            <a:r>
              <a:rPr lang="en-US" altLang="ja-JP" dirty="0" smtClean="0">
                <a:latin typeface="HGP明朝B" panose="02020800000000000000" pitchFamily="18" charset="-128"/>
                <a:ea typeface="HGP明朝B" panose="02020800000000000000" pitchFamily="18" charset="-128"/>
              </a:rPr>
              <a:t>index</a:t>
            </a:r>
            <a:r>
              <a:rPr lang="ja-JP" altLang="en-US" dirty="0" smtClean="0">
                <a:latin typeface="HGP明朝B" panose="02020800000000000000" pitchFamily="18" charset="-128"/>
                <a:ea typeface="HGP明朝B" panose="02020800000000000000" pitchFamily="18" charset="-128"/>
              </a:rPr>
              <a:t>を追加すればよいのでは？と思い、実装したところ上手くいった</a:t>
            </a:r>
            <a:endParaRPr lang="en-US" altLang="ja-JP" dirty="0" smtClean="0">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22618989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今後の取り組み</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5" name="テキスト ボックス 4"/>
          <p:cNvSpPr txBox="1"/>
          <p:nvPr/>
        </p:nvSpPr>
        <p:spPr>
          <a:xfrm>
            <a:off x="675860" y="1707283"/>
            <a:ext cx="8515847"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ja-JP" altLang="en-US" dirty="0" smtClean="0">
                <a:latin typeface="HGP明朝B" panose="02020800000000000000" pitchFamily="18" charset="-128"/>
                <a:ea typeface="HGP明朝B" panose="02020800000000000000" pitchFamily="18" charset="-128"/>
              </a:rPr>
              <a:t>断面図アルゴリズムの改善</a:t>
            </a:r>
            <a:endParaRPr kumimoji="1" lang="ja-JP" altLang="en-US" dirty="0">
              <a:latin typeface="HGP明朝B" panose="02020800000000000000" pitchFamily="18" charset="-128"/>
              <a:ea typeface="HGP明朝B" panose="02020800000000000000" pitchFamily="18" charset="-128"/>
            </a:endParaRPr>
          </a:p>
        </p:txBody>
      </p:sp>
      <p:sp>
        <p:nvSpPr>
          <p:cNvPr id="6" name="テキスト ボックス 5"/>
          <p:cNvSpPr txBox="1"/>
          <p:nvPr/>
        </p:nvSpPr>
        <p:spPr>
          <a:xfrm>
            <a:off x="675860" y="2221300"/>
            <a:ext cx="8515847" cy="1359026"/>
          </a:xfrm>
          <a:prstGeom prst="rect">
            <a:avLst/>
          </a:prstGeom>
          <a:noFill/>
        </p:spPr>
        <p:txBody>
          <a:bodyPr wrap="square" rtlCol="0">
            <a:spAutoFit/>
          </a:bodyPr>
          <a:lstStyle/>
          <a:p>
            <a:pPr>
              <a:lnSpc>
                <a:spcPct val="150000"/>
              </a:lnSpc>
            </a:pPr>
            <a:r>
              <a:rPr kumimoji="1" lang="ja-JP" altLang="en-US" dirty="0" smtClean="0">
                <a:latin typeface="HGP明朝B" panose="02020800000000000000" pitchFamily="18" charset="-128"/>
                <a:ea typeface="HGP明朝B" panose="02020800000000000000" pitchFamily="18" charset="-128"/>
              </a:rPr>
              <a:t>現状、隙間のあるモデル（ドーナツ型のようなもの）を切断すると、断面が切断した形状通りに生成されていないので、</a:t>
            </a:r>
            <a:r>
              <a:rPr kumimoji="1" lang="ja-JP" altLang="en-US" sz="2000" dirty="0" smtClean="0">
                <a:solidFill>
                  <a:srgbClr val="FF0000"/>
                </a:solidFill>
                <a:latin typeface="HGP明朝B" panose="02020800000000000000" pitchFamily="18" charset="-128"/>
                <a:ea typeface="HGP明朝B" panose="02020800000000000000" pitchFamily="18" charset="-128"/>
              </a:rPr>
              <a:t>断面図生成アルゴリズムの見直しを現在取り組んでおります</a:t>
            </a:r>
            <a:endParaRPr kumimoji="1" lang="ja-JP" altLang="en-US" sz="2000" dirty="0">
              <a:solidFill>
                <a:srgbClr val="FF0000"/>
              </a:solidFill>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675860" y="3954052"/>
            <a:ext cx="8515847"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ja-JP" dirty="0" smtClean="0">
                <a:latin typeface="HGP明朝B" panose="02020800000000000000" pitchFamily="18" charset="-128"/>
                <a:ea typeface="HGP明朝B" panose="02020800000000000000" pitchFamily="18" charset="-128"/>
              </a:rPr>
              <a:t>UV</a:t>
            </a:r>
            <a:r>
              <a:rPr lang="ja-JP" altLang="en-US" dirty="0" smtClean="0">
                <a:latin typeface="HGP明朝B" panose="02020800000000000000" pitchFamily="18" charset="-128"/>
                <a:ea typeface="HGP明朝B" panose="02020800000000000000" pitchFamily="18" charset="-128"/>
              </a:rPr>
              <a:t>座標の調整</a:t>
            </a:r>
            <a:endParaRPr kumimoji="1" lang="ja-JP" altLang="en-US" dirty="0">
              <a:latin typeface="HGP明朝B" panose="02020800000000000000" pitchFamily="18" charset="-128"/>
              <a:ea typeface="HGP明朝B" panose="02020800000000000000" pitchFamily="18" charset="-128"/>
            </a:endParaRPr>
          </a:p>
        </p:txBody>
      </p:sp>
      <p:sp>
        <p:nvSpPr>
          <p:cNvPr id="8" name="テキスト ボックス 7"/>
          <p:cNvSpPr txBox="1"/>
          <p:nvPr/>
        </p:nvSpPr>
        <p:spPr>
          <a:xfrm>
            <a:off x="675860" y="4466508"/>
            <a:ext cx="8515847" cy="923330"/>
          </a:xfrm>
          <a:prstGeom prst="rect">
            <a:avLst/>
          </a:prstGeom>
          <a:noFill/>
        </p:spPr>
        <p:txBody>
          <a:bodyPr wrap="square" rtlCol="0">
            <a:spAutoFit/>
          </a:bodyPr>
          <a:lstStyle/>
          <a:p>
            <a:r>
              <a:rPr lang="en-US" altLang="ja-JP" dirty="0" err="1" smtClean="0">
                <a:latin typeface="HGP明朝B" panose="02020800000000000000" pitchFamily="18" charset="-128"/>
                <a:ea typeface="HGP明朝B" panose="02020800000000000000" pitchFamily="18" charset="-128"/>
              </a:rPr>
              <a:t>MeshCut</a:t>
            </a:r>
            <a:r>
              <a:rPr lang="ja-JP" altLang="en-US" dirty="0" smtClean="0">
                <a:latin typeface="HGP明朝B" panose="02020800000000000000" pitchFamily="18" charset="-128"/>
                <a:ea typeface="HGP明朝B" panose="02020800000000000000" pitchFamily="18" charset="-128"/>
              </a:rPr>
              <a:t>を実行すると、新たな頂点が生成されてしまうので、</a:t>
            </a:r>
            <a:r>
              <a:rPr lang="en-US" altLang="ja-JP" dirty="0" smtClean="0">
                <a:latin typeface="HGP明朝B" panose="02020800000000000000" pitchFamily="18" charset="-128"/>
                <a:ea typeface="HGP明朝B" panose="02020800000000000000" pitchFamily="18" charset="-128"/>
              </a:rPr>
              <a:t>UV</a:t>
            </a:r>
            <a:r>
              <a:rPr lang="ja-JP" altLang="en-US" dirty="0" smtClean="0">
                <a:latin typeface="HGP明朝B" panose="02020800000000000000" pitchFamily="18" charset="-128"/>
                <a:ea typeface="HGP明朝B" panose="02020800000000000000" pitchFamily="18" charset="-128"/>
              </a:rPr>
              <a:t>座標が大幅にズレてしまっています。切断時に</a:t>
            </a:r>
            <a:r>
              <a:rPr lang="ja-JP" altLang="en-US" dirty="0">
                <a:latin typeface="HGP明朝B" panose="02020800000000000000" pitchFamily="18" charset="-128"/>
                <a:ea typeface="HGP明朝B" panose="02020800000000000000" pitchFamily="18" charset="-128"/>
              </a:rPr>
              <a:t>交点</a:t>
            </a:r>
            <a:r>
              <a:rPr lang="ja-JP" altLang="en-US" dirty="0" smtClean="0">
                <a:latin typeface="HGP明朝B" panose="02020800000000000000" pitchFamily="18" charset="-128"/>
                <a:ea typeface="HGP明朝B" panose="02020800000000000000" pitchFamily="18" charset="-128"/>
              </a:rPr>
              <a:t>を求める際、左右の頂点から交点までの距離の比率を求め、</a:t>
            </a:r>
            <a:r>
              <a:rPr lang="en-US" altLang="ja-JP" dirty="0" smtClean="0">
                <a:latin typeface="HGP明朝B" panose="02020800000000000000" pitchFamily="18" charset="-128"/>
                <a:ea typeface="HGP明朝B" panose="02020800000000000000" pitchFamily="18" charset="-128"/>
              </a:rPr>
              <a:t>UV</a:t>
            </a:r>
            <a:r>
              <a:rPr lang="ja-JP" altLang="en-US" dirty="0" smtClean="0">
                <a:latin typeface="HGP明朝B" panose="02020800000000000000" pitchFamily="18" charset="-128"/>
                <a:ea typeface="HGP明朝B" panose="02020800000000000000" pitchFamily="18" charset="-128"/>
              </a:rPr>
              <a:t>値の計算をすれば解決できそうなので、取り組んでみます。</a:t>
            </a:r>
            <a:endParaRPr kumimoji="1" lang="ja-JP" altLang="en-US" dirty="0">
              <a:latin typeface="HGP明朝B" panose="02020800000000000000" pitchFamily="18" charset="-128"/>
              <a:ea typeface="HGP明朝B" panose="02020800000000000000" pitchFamily="18" charset="-128"/>
            </a:endParaRPr>
          </a:p>
        </p:txBody>
      </p:sp>
      <p:sp>
        <p:nvSpPr>
          <p:cNvPr id="9" name="テキスト ボックス 8"/>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.19</a:t>
            </a:r>
            <a:endParaRPr kumimoji="1" lang="ja-JP" altLang="en-US" sz="2000" dirty="0"/>
          </a:p>
        </p:txBody>
      </p:sp>
    </p:spTree>
    <p:extLst>
      <p:ext uri="{BB962C8B-B14F-4D97-AF65-F5344CB8AC3E}">
        <p14:creationId xmlns:p14="http://schemas.microsoft.com/office/powerpoint/2010/main" val="317111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469127" y="2486367"/>
            <a:ext cx="3554233" cy="2031325"/>
          </a:xfrm>
          <a:prstGeom prst="roundRect">
            <a:avLst>
              <a:gd name="adj" fmla="val 8838"/>
            </a:avLst>
          </a:prstGeom>
          <a:solidFill>
            <a:srgbClr val="ACDE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どうして作ろうとしたのか</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14" name="テキスト ボックス 13"/>
          <p:cNvSpPr txBox="1"/>
          <p:nvPr/>
        </p:nvSpPr>
        <p:spPr>
          <a:xfrm>
            <a:off x="532738" y="1423116"/>
            <a:ext cx="3562183"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800" dirty="0" smtClean="0">
                <a:latin typeface="HGP明朝B" panose="02020800000000000000" pitchFamily="18" charset="-128"/>
                <a:ea typeface="HGP明朝B" panose="02020800000000000000" pitchFamily="18" charset="-128"/>
              </a:rPr>
              <a:t>初めは</a:t>
            </a:r>
            <a:r>
              <a:rPr kumimoji="1" lang="en-US" altLang="ja-JP" sz="2800" dirty="0" smtClean="0">
                <a:latin typeface="HGP明朝B" panose="02020800000000000000" pitchFamily="18" charset="-128"/>
                <a:ea typeface="HGP明朝B" panose="02020800000000000000" pitchFamily="18" charset="-128"/>
              </a:rPr>
              <a:t>…</a:t>
            </a:r>
            <a:endParaRPr kumimoji="1" lang="ja-JP" altLang="en-US" sz="2800" dirty="0">
              <a:latin typeface="HGP明朝B" panose="02020800000000000000" pitchFamily="18" charset="-128"/>
              <a:ea typeface="HGP明朝B" panose="02020800000000000000" pitchFamily="18" charset="-128"/>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8328" y="1113298"/>
            <a:ext cx="5446361" cy="2576481"/>
          </a:xfrm>
          <a:prstGeom prst="rect">
            <a:avLst/>
          </a:prstGeom>
          <a:ln>
            <a:noFill/>
          </a:ln>
          <a:effectLst>
            <a:softEdge rad="112500"/>
          </a:effectLst>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8328" y="3689778"/>
            <a:ext cx="5502114" cy="2888105"/>
          </a:xfrm>
          <a:prstGeom prst="rect">
            <a:avLst/>
          </a:prstGeom>
          <a:ln>
            <a:noFill/>
          </a:ln>
          <a:effectLst>
            <a:softEdge rad="112500"/>
          </a:effectLst>
        </p:spPr>
      </p:pic>
      <p:sp>
        <p:nvSpPr>
          <p:cNvPr id="4" name="テキスト ボックス 3"/>
          <p:cNvSpPr txBox="1"/>
          <p:nvPr/>
        </p:nvSpPr>
        <p:spPr>
          <a:xfrm>
            <a:off x="532738" y="2486367"/>
            <a:ext cx="3562184" cy="2031325"/>
          </a:xfrm>
          <a:prstGeom prst="rect">
            <a:avLst/>
          </a:prstGeom>
          <a:noFill/>
        </p:spPr>
        <p:txBody>
          <a:bodyPr wrap="square" rtlCol="0">
            <a:spAutoFit/>
          </a:bodyPr>
          <a:lstStyle/>
          <a:p>
            <a:r>
              <a:rPr kumimoji="1" lang="ja-JP" altLang="en-US" dirty="0" smtClean="0">
                <a:latin typeface="HGP明朝B" panose="02020800000000000000" pitchFamily="18" charset="-128"/>
                <a:ea typeface="HGP明朝B" panose="02020800000000000000" pitchFamily="18" charset="-128"/>
              </a:rPr>
              <a:t>　</a:t>
            </a:r>
            <a:r>
              <a:rPr kumimoji="1" lang="en-US" altLang="ja-JP" dirty="0" smtClean="0">
                <a:latin typeface="HGP明朝B" panose="02020800000000000000" pitchFamily="18" charset="-128"/>
                <a:ea typeface="HGP明朝B" panose="02020800000000000000" pitchFamily="18" charset="-128"/>
              </a:rPr>
              <a:t>CYBORG</a:t>
            </a:r>
            <a:r>
              <a:rPr kumimoji="1" lang="ja-JP" altLang="en-US" dirty="0" smtClean="0">
                <a:latin typeface="HGP明朝B" panose="02020800000000000000" pitchFamily="18" charset="-128"/>
                <a:ea typeface="HGP明朝B" panose="02020800000000000000" pitchFamily="18" charset="-128"/>
              </a:rPr>
              <a:t>という</a:t>
            </a:r>
            <a:r>
              <a:rPr lang="en-US" altLang="ja-JP" dirty="0" smtClean="0">
                <a:latin typeface="HGP明朝B" panose="02020800000000000000" pitchFamily="18" charset="-128"/>
                <a:ea typeface="HGP明朝B" panose="02020800000000000000" pitchFamily="18" charset="-128"/>
              </a:rPr>
              <a:t>2019BitSummit</a:t>
            </a:r>
            <a:r>
              <a:rPr lang="ja-JP" altLang="en-US" dirty="0" smtClean="0">
                <a:latin typeface="HGP明朝B" panose="02020800000000000000" pitchFamily="18" charset="-128"/>
                <a:ea typeface="HGP明朝B" panose="02020800000000000000" pitchFamily="18" charset="-128"/>
              </a:rPr>
              <a:t>に出展されていたゲームの部位破壊シーンに感化され、「</a:t>
            </a:r>
            <a:r>
              <a:rPr lang="ja-JP" altLang="en-US" sz="2400" dirty="0" smtClean="0">
                <a:solidFill>
                  <a:srgbClr val="FF0000"/>
                </a:solidFill>
                <a:latin typeface="HGP明朝B" panose="02020800000000000000" pitchFamily="18" charset="-128"/>
                <a:ea typeface="HGP明朝B" panose="02020800000000000000" pitchFamily="18" charset="-128"/>
              </a:rPr>
              <a:t>部位破壊表現を使ったゲームを作ろう</a:t>
            </a:r>
            <a:r>
              <a:rPr lang="ja-JP" altLang="en-US" dirty="0" smtClean="0">
                <a:latin typeface="HGP明朝B" panose="02020800000000000000" pitchFamily="18" charset="-128"/>
                <a:ea typeface="HGP明朝B" panose="02020800000000000000" pitchFamily="18" charset="-128"/>
              </a:rPr>
              <a:t>」と思ったのがこの作品を作ろうとした要因です</a:t>
            </a:r>
            <a:endParaRPr kumimoji="1" lang="ja-JP" altLang="en-US" dirty="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.02</a:t>
            </a:r>
            <a:endParaRPr kumimoji="1" lang="ja-JP" altLang="en-US" sz="2000" dirty="0"/>
          </a:p>
        </p:txBody>
      </p:sp>
    </p:spTree>
    <p:extLst>
      <p:ext uri="{BB962C8B-B14F-4D97-AF65-F5344CB8AC3E}">
        <p14:creationId xmlns:p14="http://schemas.microsoft.com/office/powerpoint/2010/main" val="2631612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どうして作ろうとしたのか</a:t>
            </a:r>
            <a:endParaRPr kumimoji="1" lang="ja-JP" altLang="en-US" sz="2400" dirty="0">
              <a:latin typeface="HGPｺﾞｼｯｸE" panose="020B0900000000000000" pitchFamily="50" charset="-128"/>
              <a:ea typeface="HGPｺﾞｼｯｸE" panose="020B0900000000000000" pitchFamily="50" charset="-128"/>
            </a:endParaRPr>
          </a:p>
        </p:txBody>
      </p:sp>
      <p:pic>
        <p:nvPicPr>
          <p:cNvPr id="20" name="図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0013" y="4425775"/>
            <a:ext cx="2687542" cy="2432225"/>
          </a:xfrm>
          <a:prstGeom prst="rect">
            <a:avLst/>
          </a:prstGeom>
        </p:spPr>
      </p:pic>
      <p:sp>
        <p:nvSpPr>
          <p:cNvPr id="23" name="円形吹き出し 22"/>
          <p:cNvSpPr/>
          <p:nvPr/>
        </p:nvSpPr>
        <p:spPr>
          <a:xfrm>
            <a:off x="5462546" y="2043485"/>
            <a:ext cx="3409784" cy="2286018"/>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明朝B" panose="02020800000000000000" pitchFamily="18" charset="-128"/>
              <a:ea typeface="HGP明朝B" panose="02020800000000000000" pitchFamily="18" charset="-128"/>
            </a:endParaRPr>
          </a:p>
        </p:txBody>
      </p:sp>
      <p:sp>
        <p:nvSpPr>
          <p:cNvPr id="24" name="円形吹き出し 23"/>
          <p:cNvSpPr/>
          <p:nvPr/>
        </p:nvSpPr>
        <p:spPr>
          <a:xfrm>
            <a:off x="621527" y="2221530"/>
            <a:ext cx="3409784" cy="2345802"/>
          </a:xfrm>
          <a:prstGeom prst="wedgeEllipseCallout">
            <a:avLst>
              <a:gd name="adj1" fmla="val 17177"/>
              <a:gd name="adj2" fmla="val 6182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明朝B" panose="02020800000000000000" pitchFamily="18" charset="-128"/>
              <a:ea typeface="HGP明朝B" panose="02020800000000000000" pitchFamily="18" charset="-128"/>
            </a:endParaRPr>
          </a:p>
        </p:txBody>
      </p:sp>
      <p:sp>
        <p:nvSpPr>
          <p:cNvPr id="25" name="テキスト ボックス 24"/>
          <p:cNvSpPr txBox="1"/>
          <p:nvPr/>
        </p:nvSpPr>
        <p:spPr>
          <a:xfrm>
            <a:off x="5676568" y="2555552"/>
            <a:ext cx="2981739" cy="1261884"/>
          </a:xfrm>
          <a:prstGeom prst="rect">
            <a:avLst/>
          </a:prstGeom>
          <a:noFill/>
        </p:spPr>
        <p:txBody>
          <a:bodyPr wrap="square" rtlCol="0">
            <a:spAutoFit/>
          </a:bodyPr>
          <a:lstStyle/>
          <a:p>
            <a:r>
              <a:rPr kumimoji="1" lang="ja-JP" altLang="en-US" dirty="0" smtClean="0">
                <a:latin typeface="HGP明朝B" panose="02020800000000000000" pitchFamily="18" charset="-128"/>
                <a:ea typeface="HGP明朝B" panose="02020800000000000000" pitchFamily="18" charset="-128"/>
              </a:rPr>
              <a:t>モデルを部位破壊できるゲームが作りたいです！！</a:t>
            </a:r>
            <a:endParaRPr kumimoji="1" lang="en-US" altLang="ja-JP" dirty="0" smtClean="0">
              <a:latin typeface="HGP明朝B" panose="02020800000000000000" pitchFamily="18" charset="-128"/>
              <a:ea typeface="HGP明朝B" panose="02020800000000000000" pitchFamily="18" charset="-128"/>
            </a:endParaRPr>
          </a:p>
          <a:p>
            <a:r>
              <a:rPr lang="ja-JP" altLang="en-US" sz="2000" dirty="0" smtClean="0">
                <a:solidFill>
                  <a:srgbClr val="FF0000"/>
                </a:solidFill>
                <a:latin typeface="HGP明朝B" panose="02020800000000000000" pitchFamily="18" charset="-128"/>
                <a:ea typeface="HGP明朝B" panose="02020800000000000000" pitchFamily="18" charset="-128"/>
              </a:rPr>
              <a:t>部位破壊時はパーツが粉々に</a:t>
            </a:r>
            <a:r>
              <a:rPr lang="ja-JP" altLang="en-US" dirty="0">
                <a:latin typeface="HGP明朝B" panose="02020800000000000000" pitchFamily="18" charset="-128"/>
                <a:ea typeface="HGP明朝B" panose="02020800000000000000" pitchFamily="18" charset="-128"/>
              </a:rPr>
              <a:t>弾</a:t>
            </a:r>
            <a:r>
              <a:rPr lang="ja-JP" altLang="en-US" dirty="0" smtClean="0">
                <a:latin typeface="HGP明朝B" panose="02020800000000000000" pitchFamily="18" charset="-128"/>
                <a:ea typeface="HGP明朝B" panose="02020800000000000000" pitchFamily="18" charset="-128"/>
              </a:rPr>
              <a:t>けます！！</a:t>
            </a:r>
            <a:endParaRPr kumimoji="1" lang="ja-JP" altLang="en-US" dirty="0">
              <a:latin typeface="HGP明朝B" panose="02020800000000000000" pitchFamily="18" charset="-128"/>
              <a:ea typeface="HGP明朝B" panose="02020800000000000000" pitchFamily="18" charset="-128"/>
            </a:endParaRPr>
          </a:p>
        </p:txBody>
      </p:sp>
      <p:sp>
        <p:nvSpPr>
          <p:cNvPr id="26" name="テキスト ボックス 25"/>
          <p:cNvSpPr txBox="1"/>
          <p:nvPr/>
        </p:nvSpPr>
        <p:spPr>
          <a:xfrm>
            <a:off x="1034322" y="3071265"/>
            <a:ext cx="2584194" cy="707886"/>
          </a:xfrm>
          <a:prstGeom prst="rect">
            <a:avLst/>
          </a:prstGeom>
          <a:noFill/>
        </p:spPr>
        <p:txBody>
          <a:bodyPr wrap="square" rtlCol="0">
            <a:spAutoFit/>
          </a:bodyPr>
          <a:lstStyle/>
          <a:p>
            <a:r>
              <a:rPr kumimoji="1" lang="ja-JP" altLang="en-US" dirty="0" smtClean="0">
                <a:latin typeface="HGP明朝B" panose="02020800000000000000" pitchFamily="18" charset="-128"/>
                <a:ea typeface="HGP明朝B" panose="02020800000000000000" pitchFamily="18" charset="-128"/>
              </a:rPr>
              <a:t>それって</a:t>
            </a:r>
            <a:r>
              <a:rPr kumimoji="1" lang="ja-JP" altLang="en-US" sz="2000" dirty="0" smtClean="0">
                <a:solidFill>
                  <a:srgbClr val="FF0000"/>
                </a:solidFill>
                <a:latin typeface="HGP明朝B" panose="02020800000000000000" pitchFamily="18" charset="-128"/>
                <a:ea typeface="HGP明朝B" panose="02020800000000000000" pitchFamily="18" charset="-128"/>
              </a:rPr>
              <a:t>破壊じゃなくて爆発</a:t>
            </a:r>
            <a:r>
              <a:rPr kumimoji="1" lang="ja-JP" altLang="en-US" dirty="0" smtClean="0">
                <a:latin typeface="HGP明朝B" panose="02020800000000000000" pitchFamily="18" charset="-128"/>
                <a:ea typeface="HGP明朝B" panose="02020800000000000000" pitchFamily="18" charset="-128"/>
              </a:rPr>
              <a:t>じゃ</a:t>
            </a:r>
            <a:r>
              <a:rPr kumimoji="1" lang="ja-JP" altLang="en-US" dirty="0" err="1" smtClean="0">
                <a:latin typeface="HGP明朝B" panose="02020800000000000000" pitchFamily="18" charset="-128"/>
                <a:ea typeface="HGP明朝B" panose="02020800000000000000" pitchFamily="18" charset="-128"/>
              </a:rPr>
              <a:t>ね</a:t>
            </a:r>
            <a:r>
              <a:rPr kumimoji="1" lang="ja-JP" altLang="en-US" dirty="0" smtClean="0">
                <a:latin typeface="HGP明朝B" panose="02020800000000000000" pitchFamily="18" charset="-128"/>
                <a:ea typeface="HGP明朝B" panose="02020800000000000000" pitchFamily="18" charset="-128"/>
              </a:rPr>
              <a:t>？</a:t>
            </a:r>
            <a:endParaRPr kumimoji="1" lang="ja-JP" altLang="en-US" dirty="0">
              <a:latin typeface="HGP明朝B" panose="02020800000000000000" pitchFamily="18" charset="-128"/>
              <a:ea typeface="HGP明朝B" panose="02020800000000000000" pitchFamily="18" charset="-128"/>
            </a:endParaRPr>
          </a:p>
        </p:txBody>
      </p:sp>
      <p:sp>
        <p:nvSpPr>
          <p:cNvPr id="10" name="テキスト ボックス 9"/>
          <p:cNvSpPr txBox="1"/>
          <p:nvPr/>
        </p:nvSpPr>
        <p:spPr>
          <a:xfrm>
            <a:off x="532738" y="1423116"/>
            <a:ext cx="876233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800" dirty="0" smtClean="0">
                <a:latin typeface="HGP明朝B" panose="02020800000000000000" pitchFamily="18" charset="-128"/>
                <a:ea typeface="HGP明朝B" panose="02020800000000000000" pitchFamily="18" charset="-128"/>
              </a:rPr>
              <a:t>相談してみた</a:t>
            </a:r>
            <a:endParaRPr kumimoji="1" lang="ja-JP" altLang="en-US" sz="2800" dirty="0">
              <a:latin typeface="HGP明朝B" panose="02020800000000000000" pitchFamily="18" charset="-128"/>
              <a:ea typeface="HGP明朝B" panose="02020800000000000000" pitchFamily="18" charset="-128"/>
            </a:endParaRPr>
          </a:p>
        </p:txBody>
      </p:sp>
      <p:sp>
        <p:nvSpPr>
          <p:cNvPr id="9" name="テキスト ボックス 8"/>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.03</a:t>
            </a:r>
            <a:endParaRPr kumimoji="1" lang="ja-JP" altLang="en-US" sz="2000" dirty="0"/>
          </a:p>
        </p:txBody>
      </p:sp>
    </p:spTree>
    <p:extLst>
      <p:ext uri="{BB962C8B-B14F-4D97-AF65-F5344CB8AC3E}">
        <p14:creationId xmlns:p14="http://schemas.microsoft.com/office/powerpoint/2010/main" val="33554465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どうして作ろうとしたのか</a:t>
            </a:r>
            <a:endParaRPr kumimoji="1" lang="ja-JP" altLang="en-US" sz="2400" dirty="0">
              <a:latin typeface="HGPｺﾞｼｯｸE" panose="020B0900000000000000" pitchFamily="50" charset="-128"/>
              <a:ea typeface="HGPｺﾞｼｯｸE" panose="020B0900000000000000" pitchFamily="50" charset="-128"/>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686" y="4462468"/>
            <a:ext cx="2438405" cy="2258573"/>
          </a:xfrm>
          <a:prstGeom prst="rect">
            <a:avLst/>
          </a:prstGeom>
        </p:spPr>
      </p:pic>
      <p:sp>
        <p:nvSpPr>
          <p:cNvPr id="3" name="雲形吹き出し 2"/>
          <p:cNvSpPr/>
          <p:nvPr/>
        </p:nvSpPr>
        <p:spPr>
          <a:xfrm>
            <a:off x="445270" y="1946336"/>
            <a:ext cx="5931673" cy="4285752"/>
          </a:xfrm>
          <a:prstGeom prst="cloudCallout">
            <a:avLst>
              <a:gd name="adj1" fmla="val 69589"/>
              <a:gd name="adj2" fmla="val 23956"/>
            </a:avLst>
          </a:prstGeom>
          <a:solidFill>
            <a:schemeClr val="bg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618088" y="2605637"/>
            <a:ext cx="3586038" cy="3046988"/>
          </a:xfrm>
          <a:prstGeom prst="rect">
            <a:avLst/>
          </a:prstGeom>
          <a:noFill/>
        </p:spPr>
        <p:txBody>
          <a:bodyPr wrap="square" rtlCol="0">
            <a:spAutoFit/>
          </a:bodyPr>
          <a:lstStyle/>
          <a:p>
            <a:r>
              <a:rPr kumimoji="1" lang="ja-JP" altLang="en-US" sz="2400" dirty="0" smtClean="0">
                <a:latin typeface="HGP明朝B" panose="02020800000000000000" pitchFamily="18" charset="-128"/>
                <a:ea typeface="HGP明朝B" panose="02020800000000000000" pitchFamily="18" charset="-128"/>
              </a:rPr>
              <a:t>・狙った部位が壊れる</a:t>
            </a:r>
            <a:endParaRPr kumimoji="1" lang="en-US" altLang="ja-JP" sz="2400" dirty="0" smtClean="0">
              <a:latin typeface="HGP明朝B" panose="02020800000000000000" pitchFamily="18" charset="-128"/>
              <a:ea typeface="HGP明朝B" panose="02020800000000000000" pitchFamily="18" charset="-128"/>
            </a:endParaRPr>
          </a:p>
          <a:p>
            <a:r>
              <a:rPr lang="ja-JP" altLang="en-US" sz="2400" dirty="0" smtClean="0">
                <a:latin typeface="HGP明朝B" panose="02020800000000000000" pitchFamily="18" charset="-128"/>
                <a:ea typeface="HGP明朝B" panose="02020800000000000000" pitchFamily="18" charset="-128"/>
              </a:rPr>
              <a:t>・一部分がなくなる</a:t>
            </a:r>
            <a:endParaRPr lang="en-US" altLang="ja-JP" sz="2400" dirty="0" smtClean="0">
              <a:latin typeface="HGP明朝B" panose="02020800000000000000" pitchFamily="18" charset="-128"/>
              <a:ea typeface="HGP明朝B" panose="02020800000000000000" pitchFamily="18" charset="-128"/>
            </a:endParaRPr>
          </a:p>
          <a:p>
            <a:r>
              <a:rPr kumimoji="1" lang="ja-JP" altLang="en-US" sz="2400" dirty="0" smtClean="0">
                <a:latin typeface="HGP明朝B" panose="02020800000000000000" pitchFamily="18" charset="-128"/>
                <a:ea typeface="HGP明朝B" panose="02020800000000000000" pitchFamily="18" charset="-128"/>
              </a:rPr>
              <a:t>・行動に支障をきたす</a:t>
            </a:r>
            <a:endParaRPr kumimoji="1" lang="en-US" altLang="ja-JP" sz="2400" dirty="0" smtClean="0">
              <a:latin typeface="HGP明朝B" panose="02020800000000000000" pitchFamily="18" charset="-128"/>
              <a:ea typeface="HGP明朝B" panose="02020800000000000000" pitchFamily="18" charset="-128"/>
            </a:endParaRPr>
          </a:p>
          <a:p>
            <a:r>
              <a:rPr lang="ja-JP" altLang="en-US" sz="2400" dirty="0" smtClean="0">
                <a:latin typeface="HGP明朝B" panose="02020800000000000000" pitchFamily="18" charset="-128"/>
                <a:ea typeface="HGP明朝B" panose="02020800000000000000" pitchFamily="18" charset="-128"/>
              </a:rPr>
              <a:t>・グロテスク</a:t>
            </a:r>
            <a:endParaRPr lang="en-US" altLang="ja-JP" sz="2400" dirty="0" smtClean="0">
              <a:latin typeface="HGP明朝B" panose="02020800000000000000" pitchFamily="18" charset="-128"/>
              <a:ea typeface="HGP明朝B" panose="02020800000000000000" pitchFamily="18" charset="-128"/>
            </a:endParaRPr>
          </a:p>
          <a:p>
            <a:r>
              <a:rPr kumimoji="1" lang="ja-JP" altLang="en-US" sz="2400" dirty="0" smtClean="0">
                <a:latin typeface="HGP明朝B" panose="02020800000000000000" pitchFamily="18" charset="-128"/>
                <a:ea typeface="HGP明朝B" panose="02020800000000000000" pitchFamily="18" charset="-128"/>
              </a:rPr>
              <a:t>・一種の状態異常</a:t>
            </a:r>
            <a:endParaRPr kumimoji="1" lang="en-US" altLang="ja-JP" sz="2400" dirty="0" smtClean="0">
              <a:latin typeface="HGP明朝B" panose="02020800000000000000" pitchFamily="18" charset="-128"/>
              <a:ea typeface="HGP明朝B" panose="02020800000000000000" pitchFamily="18" charset="-128"/>
            </a:endParaRPr>
          </a:p>
          <a:p>
            <a:r>
              <a:rPr lang="ja-JP" altLang="en-US" sz="2400" dirty="0" smtClean="0">
                <a:latin typeface="HGP明朝B" panose="02020800000000000000" pitchFamily="18" charset="-128"/>
                <a:ea typeface="HGP明朝B" panose="02020800000000000000" pitchFamily="18" charset="-128"/>
              </a:rPr>
              <a:t>・とれる</a:t>
            </a:r>
            <a:endParaRPr lang="en-US" altLang="ja-JP" sz="2400" dirty="0" smtClean="0">
              <a:latin typeface="HGP明朝B" panose="02020800000000000000" pitchFamily="18" charset="-128"/>
              <a:ea typeface="HGP明朝B" panose="02020800000000000000" pitchFamily="18" charset="-128"/>
            </a:endParaRPr>
          </a:p>
          <a:p>
            <a:r>
              <a:rPr kumimoji="1" lang="ja-JP" altLang="en-US" sz="2400" dirty="0" smtClean="0">
                <a:latin typeface="HGP明朝B" panose="02020800000000000000" pitchFamily="18" charset="-128"/>
                <a:ea typeface="HGP明朝B" panose="02020800000000000000" pitchFamily="18" charset="-128"/>
              </a:rPr>
              <a:t>・切れる</a:t>
            </a:r>
            <a:r>
              <a:rPr kumimoji="1" lang="en-US" altLang="ja-JP" sz="2400" dirty="0" smtClean="0">
                <a:latin typeface="HGP明朝B" panose="02020800000000000000" pitchFamily="18" charset="-128"/>
                <a:ea typeface="HGP明朝B" panose="02020800000000000000" pitchFamily="18" charset="-128"/>
              </a:rPr>
              <a:t>		etc…</a:t>
            </a:r>
            <a:endParaRPr kumimoji="1" lang="ja-JP" altLang="en-US" sz="2400" dirty="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532738" y="1423116"/>
            <a:ext cx="876233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800" dirty="0" smtClean="0">
                <a:latin typeface="HGP明朝B" panose="02020800000000000000" pitchFamily="18" charset="-128"/>
                <a:ea typeface="HGP明朝B" panose="02020800000000000000" pitchFamily="18" charset="-128"/>
              </a:rPr>
              <a:t>部位破壊ってなんだ？</a:t>
            </a:r>
            <a:endParaRPr kumimoji="1" lang="ja-JP" altLang="en-US" sz="2800" dirty="0">
              <a:latin typeface="HGP明朝B" panose="02020800000000000000" pitchFamily="18" charset="-128"/>
              <a:ea typeface="HGP明朝B" panose="02020800000000000000" pitchFamily="18" charset="-128"/>
            </a:endParaRPr>
          </a:p>
        </p:txBody>
      </p:sp>
      <p:sp>
        <p:nvSpPr>
          <p:cNvPr id="8" name="テキスト ボックス 7"/>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.04</a:t>
            </a:r>
            <a:endParaRPr kumimoji="1" lang="ja-JP" altLang="en-US" sz="2000" dirty="0"/>
          </a:p>
        </p:txBody>
      </p:sp>
    </p:spTree>
    <p:extLst>
      <p:ext uri="{BB962C8B-B14F-4D97-AF65-F5344CB8AC3E}">
        <p14:creationId xmlns:p14="http://schemas.microsoft.com/office/powerpoint/2010/main" val="3596302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どうして作ろうとしたのか</a:t>
            </a:r>
            <a:endParaRPr kumimoji="1" lang="ja-JP" altLang="en-US" sz="2400" dirty="0">
              <a:latin typeface="HGPｺﾞｼｯｸE" panose="020B0900000000000000" pitchFamily="50" charset="-128"/>
              <a:ea typeface="HGPｺﾞｼｯｸE" panose="020B0900000000000000" pitchFamily="50" charset="-128"/>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686" y="4462468"/>
            <a:ext cx="2438405" cy="2258573"/>
          </a:xfrm>
          <a:prstGeom prst="rect">
            <a:avLst/>
          </a:prstGeom>
        </p:spPr>
      </p:pic>
      <p:sp>
        <p:nvSpPr>
          <p:cNvPr id="3" name="雲形吹き出し 2"/>
          <p:cNvSpPr/>
          <p:nvPr/>
        </p:nvSpPr>
        <p:spPr>
          <a:xfrm>
            <a:off x="445272" y="1946336"/>
            <a:ext cx="5931673" cy="4285752"/>
          </a:xfrm>
          <a:prstGeom prst="cloudCallout">
            <a:avLst>
              <a:gd name="adj1" fmla="val 69589"/>
              <a:gd name="adj2" fmla="val 23956"/>
            </a:avLst>
          </a:prstGeom>
          <a:solidFill>
            <a:schemeClr val="bg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510746" y="3095541"/>
            <a:ext cx="3530379" cy="1446550"/>
          </a:xfrm>
          <a:prstGeom prst="rect">
            <a:avLst/>
          </a:prstGeom>
          <a:noFill/>
        </p:spPr>
        <p:txBody>
          <a:bodyPr wrap="square" rtlCol="0">
            <a:spAutoFit/>
          </a:bodyPr>
          <a:lstStyle/>
          <a:p>
            <a:r>
              <a:rPr kumimoji="1" lang="ja-JP" altLang="en-US" sz="3200" dirty="0" smtClean="0">
                <a:solidFill>
                  <a:srgbClr val="FF0000"/>
                </a:solidFill>
                <a:latin typeface="HGP明朝B" panose="02020800000000000000" pitchFamily="18" charset="-128"/>
                <a:ea typeface="HGP明朝B" panose="02020800000000000000" pitchFamily="18" charset="-128"/>
              </a:rPr>
              <a:t>”狙って”壊した部位が機能停止</a:t>
            </a:r>
            <a:r>
              <a:rPr kumimoji="1" lang="ja-JP" altLang="en-US" sz="2400" dirty="0" smtClean="0">
                <a:latin typeface="HGP明朝B" panose="02020800000000000000" pitchFamily="18" charset="-128"/>
                <a:ea typeface="HGP明朝B" panose="02020800000000000000" pitchFamily="18" charset="-128"/>
              </a:rPr>
              <a:t>すれば部位破壊じゃないか？</a:t>
            </a:r>
            <a:endParaRPr kumimoji="1" lang="ja-JP" altLang="en-US" sz="2400" dirty="0">
              <a:latin typeface="HGP明朝B" panose="02020800000000000000" pitchFamily="18" charset="-128"/>
              <a:ea typeface="HGP明朝B" panose="02020800000000000000" pitchFamily="18" charset="-128"/>
            </a:endParaRPr>
          </a:p>
        </p:txBody>
      </p:sp>
      <p:sp>
        <p:nvSpPr>
          <p:cNvPr id="7" name="テキスト ボックス 6"/>
          <p:cNvSpPr txBox="1"/>
          <p:nvPr/>
        </p:nvSpPr>
        <p:spPr>
          <a:xfrm>
            <a:off x="532738" y="1423116"/>
            <a:ext cx="876233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800" dirty="0" smtClean="0">
                <a:latin typeface="HGP明朝B" panose="02020800000000000000" pitchFamily="18" charset="-128"/>
                <a:ea typeface="HGP明朝B" panose="02020800000000000000" pitchFamily="18" charset="-128"/>
              </a:rPr>
              <a:t>部位破壊ってなんだ？</a:t>
            </a:r>
            <a:endParaRPr kumimoji="1" lang="ja-JP" altLang="en-US" sz="2800" dirty="0">
              <a:latin typeface="HGP明朝B" panose="02020800000000000000" pitchFamily="18" charset="-128"/>
              <a:ea typeface="HGP明朝B" panose="02020800000000000000" pitchFamily="18" charset="-128"/>
            </a:endParaRPr>
          </a:p>
        </p:txBody>
      </p:sp>
      <p:sp>
        <p:nvSpPr>
          <p:cNvPr id="8" name="テキスト ボックス 7"/>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.05</a:t>
            </a:r>
            <a:endParaRPr kumimoji="1" lang="ja-JP" altLang="en-US" sz="2000" dirty="0"/>
          </a:p>
        </p:txBody>
      </p:sp>
    </p:spTree>
    <p:extLst>
      <p:ext uri="{BB962C8B-B14F-4D97-AF65-F5344CB8AC3E}">
        <p14:creationId xmlns:p14="http://schemas.microsoft.com/office/powerpoint/2010/main" val="32686950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どうして作ろうとしたのか</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4" name="テキスト ボックス 3"/>
          <p:cNvSpPr txBox="1"/>
          <p:nvPr/>
        </p:nvSpPr>
        <p:spPr>
          <a:xfrm>
            <a:off x="779228" y="2200811"/>
            <a:ext cx="5526156" cy="461665"/>
          </a:xfrm>
          <a:prstGeom prst="rect">
            <a:avLst/>
          </a:prstGeom>
          <a:noFill/>
        </p:spPr>
        <p:txBody>
          <a:bodyPr wrap="square" rtlCol="0">
            <a:spAutoFit/>
          </a:bodyPr>
          <a:lstStyle/>
          <a:p>
            <a:r>
              <a:rPr kumimoji="1" lang="ja-JP" altLang="en-US" sz="2400" dirty="0" smtClean="0">
                <a:solidFill>
                  <a:srgbClr val="FF0000"/>
                </a:solidFill>
                <a:latin typeface="HGP明朝B" panose="02020800000000000000" pitchFamily="18" charset="-128"/>
                <a:ea typeface="HGP明朝B" panose="02020800000000000000" pitchFamily="18" charset="-128"/>
              </a:rPr>
              <a:t>パーツごとに壊れたモデルを用意しておく</a:t>
            </a:r>
            <a:endParaRPr kumimoji="1" lang="en-US" altLang="ja-JP" sz="2400" dirty="0" smtClean="0">
              <a:solidFill>
                <a:srgbClr val="FF0000"/>
              </a:solidFill>
              <a:latin typeface="HGP明朝B" panose="02020800000000000000" pitchFamily="18" charset="-128"/>
              <a:ea typeface="HGP明朝B" panose="02020800000000000000" pitchFamily="18" charset="-128"/>
            </a:endParaRPr>
          </a:p>
        </p:txBody>
      </p:sp>
      <p:sp>
        <p:nvSpPr>
          <p:cNvPr id="6" name="テキスト ボックス 5"/>
          <p:cNvSpPr txBox="1"/>
          <p:nvPr/>
        </p:nvSpPr>
        <p:spPr>
          <a:xfrm>
            <a:off x="1005820" y="2662476"/>
            <a:ext cx="4862244" cy="646331"/>
          </a:xfrm>
          <a:prstGeom prst="rect">
            <a:avLst/>
          </a:prstGeom>
          <a:noFill/>
        </p:spPr>
        <p:txBody>
          <a:bodyPr wrap="square" rtlCol="0">
            <a:spAutoFit/>
          </a:bodyPr>
          <a:lstStyle/>
          <a:p>
            <a:r>
              <a:rPr kumimoji="1" lang="en-US" altLang="ja-JP" dirty="0" smtClean="0">
                <a:latin typeface="HGP明朝B" panose="02020800000000000000" pitchFamily="18" charset="-128"/>
                <a:ea typeface="HGP明朝B" panose="02020800000000000000" pitchFamily="18" charset="-128"/>
              </a:rPr>
              <a:t>CYBORG</a:t>
            </a:r>
            <a:r>
              <a:rPr kumimoji="1" lang="ja-JP" altLang="en-US" dirty="0" smtClean="0">
                <a:latin typeface="HGP明朝B" panose="02020800000000000000" pitchFamily="18" charset="-128"/>
                <a:ea typeface="HGP明朝B" panose="02020800000000000000" pitchFamily="18" charset="-128"/>
              </a:rPr>
              <a:t>でも使われているだろう手法。</a:t>
            </a:r>
            <a:endParaRPr lang="en-US" altLang="ja-JP" dirty="0">
              <a:latin typeface="HGP明朝B" panose="02020800000000000000" pitchFamily="18" charset="-128"/>
              <a:ea typeface="HGP明朝B" panose="02020800000000000000" pitchFamily="18" charset="-128"/>
            </a:endParaRPr>
          </a:p>
          <a:p>
            <a:r>
              <a:rPr kumimoji="1" lang="ja-JP" altLang="en-US" dirty="0" smtClean="0">
                <a:latin typeface="HGP明朝B" panose="02020800000000000000" pitchFamily="18" charset="-128"/>
                <a:ea typeface="HGP明朝B" panose="02020800000000000000" pitchFamily="18" charset="-128"/>
              </a:rPr>
              <a:t>モデラーさんに知人がいなかったので</a:t>
            </a:r>
            <a:r>
              <a:rPr kumimoji="1" lang="en-US" altLang="ja-JP" dirty="0" smtClean="0">
                <a:latin typeface="HGP明朝B" panose="02020800000000000000" pitchFamily="18" charset="-128"/>
                <a:ea typeface="HGP明朝B" panose="02020800000000000000" pitchFamily="18" charset="-128"/>
              </a:rPr>
              <a:t>NG</a:t>
            </a:r>
          </a:p>
        </p:txBody>
      </p:sp>
      <p:sp>
        <p:nvSpPr>
          <p:cNvPr id="8" name="テキスト ボックス 7"/>
          <p:cNvSpPr txBox="1"/>
          <p:nvPr/>
        </p:nvSpPr>
        <p:spPr>
          <a:xfrm>
            <a:off x="779228" y="3687852"/>
            <a:ext cx="3935895" cy="461665"/>
          </a:xfrm>
          <a:prstGeom prst="rect">
            <a:avLst/>
          </a:prstGeom>
          <a:noFill/>
        </p:spPr>
        <p:txBody>
          <a:bodyPr wrap="square" rtlCol="0">
            <a:spAutoFit/>
          </a:bodyPr>
          <a:lstStyle/>
          <a:p>
            <a:r>
              <a:rPr kumimoji="1" lang="ja-JP" altLang="en-US" sz="2400" dirty="0" smtClean="0">
                <a:solidFill>
                  <a:srgbClr val="FF0000"/>
                </a:solidFill>
                <a:latin typeface="HGP明朝B" panose="02020800000000000000" pitchFamily="18" charset="-128"/>
                <a:ea typeface="HGP明朝B" panose="02020800000000000000" pitchFamily="18" charset="-128"/>
              </a:rPr>
              <a:t>ボロノイ分割を使った表現</a:t>
            </a:r>
            <a:endParaRPr kumimoji="1" lang="ja-JP" altLang="en-US" sz="2400" dirty="0">
              <a:solidFill>
                <a:srgbClr val="FF0000"/>
              </a:solidFill>
              <a:latin typeface="HGP明朝B" panose="02020800000000000000" pitchFamily="18" charset="-128"/>
              <a:ea typeface="HGP明朝B" panose="02020800000000000000" pitchFamily="18" charset="-128"/>
            </a:endParaRPr>
          </a:p>
        </p:txBody>
      </p:sp>
      <p:sp>
        <p:nvSpPr>
          <p:cNvPr id="12" name="テキスト ボックス 11"/>
          <p:cNvSpPr txBox="1"/>
          <p:nvPr/>
        </p:nvSpPr>
        <p:spPr>
          <a:xfrm>
            <a:off x="1005818" y="4149517"/>
            <a:ext cx="5458591" cy="646331"/>
          </a:xfrm>
          <a:prstGeom prst="rect">
            <a:avLst/>
          </a:prstGeom>
          <a:noFill/>
        </p:spPr>
        <p:txBody>
          <a:bodyPr wrap="square" rtlCol="0">
            <a:spAutoFit/>
          </a:bodyPr>
          <a:lstStyle/>
          <a:p>
            <a:r>
              <a:rPr kumimoji="1" lang="ja-JP" altLang="en-US" dirty="0" smtClean="0">
                <a:latin typeface="HGP明朝B" panose="02020800000000000000" pitchFamily="18" charset="-128"/>
                <a:ea typeface="HGP明朝B" panose="02020800000000000000" pitchFamily="18" charset="-128"/>
              </a:rPr>
              <a:t>これも考えましたが、「部位破壊時に必ず多角形の破片が飛ぶのはおかしいのではないか」と思ったため断念</a:t>
            </a:r>
            <a:endParaRPr kumimoji="1" lang="ja-JP" altLang="en-US" dirty="0">
              <a:latin typeface="HGP明朝B" panose="02020800000000000000" pitchFamily="18" charset="-128"/>
              <a:ea typeface="HGP明朝B" panose="02020800000000000000" pitchFamily="18" charset="-128"/>
            </a:endParaRPr>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3491" y="3725727"/>
            <a:ext cx="3132273" cy="3132273"/>
          </a:xfrm>
          <a:prstGeom prst="rect">
            <a:avLst/>
          </a:prstGeom>
        </p:spPr>
      </p:pic>
      <p:sp>
        <p:nvSpPr>
          <p:cNvPr id="13" name="テキスト ボックス 12"/>
          <p:cNvSpPr txBox="1"/>
          <p:nvPr/>
        </p:nvSpPr>
        <p:spPr>
          <a:xfrm>
            <a:off x="532738" y="1423116"/>
            <a:ext cx="876233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800" dirty="0" smtClean="0">
                <a:latin typeface="HGP明朝B" panose="02020800000000000000" pitchFamily="18" charset="-128"/>
                <a:ea typeface="HGP明朝B" panose="02020800000000000000" pitchFamily="18" charset="-128"/>
              </a:rPr>
              <a:t>実現するには・・・</a:t>
            </a:r>
            <a:endParaRPr kumimoji="1" lang="ja-JP" altLang="en-US" sz="2800" dirty="0">
              <a:latin typeface="HGP明朝B" panose="02020800000000000000" pitchFamily="18" charset="-128"/>
              <a:ea typeface="HGP明朝B" panose="02020800000000000000" pitchFamily="18" charset="-128"/>
            </a:endParaRPr>
          </a:p>
        </p:txBody>
      </p:sp>
      <p:sp>
        <p:nvSpPr>
          <p:cNvPr id="10" name="テキスト ボックス 9"/>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.06</a:t>
            </a:r>
            <a:endParaRPr kumimoji="1" lang="ja-JP" altLang="en-US" sz="2000" dirty="0"/>
          </a:p>
        </p:txBody>
      </p:sp>
    </p:spTree>
    <p:extLst>
      <p:ext uri="{BB962C8B-B14F-4D97-AF65-F5344CB8AC3E}">
        <p14:creationId xmlns:p14="http://schemas.microsoft.com/office/powerpoint/2010/main" val="416487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1954288"/>
            <a:ext cx="4328823" cy="2434963"/>
          </a:xfrm>
          <a:prstGeom prst="rect">
            <a:avLst/>
          </a:prstGeom>
          <a:ln>
            <a:noFill/>
          </a:ln>
          <a:effectLst>
            <a:softEdge rad="112500"/>
          </a:effectLst>
        </p:spPr>
      </p:pic>
      <p:sp>
        <p:nvSpPr>
          <p:cNvPr id="7" name="楕円 6"/>
          <p:cNvSpPr/>
          <p:nvPr/>
        </p:nvSpPr>
        <p:spPr>
          <a:xfrm>
            <a:off x="2654079" y="2781346"/>
            <a:ext cx="1319916" cy="12881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625" y="4017055"/>
            <a:ext cx="4328823" cy="2472855"/>
          </a:xfrm>
          <a:prstGeom prst="rect">
            <a:avLst/>
          </a:prstGeom>
          <a:ln>
            <a:noFill/>
          </a:ln>
          <a:effectLst>
            <a:softEdge rad="112500"/>
          </a:effectLst>
        </p:spPr>
      </p:pic>
      <p:sp>
        <p:nvSpPr>
          <p:cNvPr id="9" name="楕円 8"/>
          <p:cNvSpPr/>
          <p:nvPr/>
        </p:nvSpPr>
        <p:spPr>
          <a:xfrm>
            <a:off x="3021496" y="5066830"/>
            <a:ext cx="1319916" cy="12881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どうして作ろうとしたのか</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12" name="テキスト ボックス 11"/>
          <p:cNvSpPr txBox="1"/>
          <p:nvPr/>
        </p:nvSpPr>
        <p:spPr>
          <a:xfrm>
            <a:off x="2616995" y="6459970"/>
            <a:ext cx="2713999" cy="369332"/>
          </a:xfrm>
          <a:prstGeom prst="rect">
            <a:avLst/>
          </a:prstGeom>
          <a:noFill/>
        </p:spPr>
        <p:txBody>
          <a:bodyPr wrap="square" rtlCol="0">
            <a:spAutoFit/>
          </a:bodyPr>
          <a:lstStyle/>
          <a:p>
            <a:r>
              <a:rPr kumimoji="1" lang="en-US" altLang="ja-JP" dirty="0" smtClean="0"/>
              <a:t>*</a:t>
            </a:r>
            <a:r>
              <a:rPr kumimoji="1" lang="ja-JP" altLang="en-US" dirty="0" smtClean="0"/>
              <a:t>画像：</a:t>
            </a:r>
            <a:r>
              <a:rPr lang="en-US" altLang="ja-JP" dirty="0"/>
              <a:t>Beat Saber </a:t>
            </a:r>
            <a:r>
              <a:rPr lang="ja-JP" altLang="en-US" dirty="0" smtClean="0"/>
              <a:t>よ</a:t>
            </a:r>
            <a:r>
              <a:rPr lang="ja-JP" altLang="en-US" dirty="0"/>
              <a:t>り</a:t>
            </a:r>
            <a:endParaRPr kumimoji="1" lang="ja-JP" altLang="en-US" dirty="0"/>
          </a:p>
        </p:txBody>
      </p:sp>
      <p:pic>
        <p:nvPicPr>
          <p:cNvPr id="13" name="図 12"/>
          <p:cNvPicPr>
            <a:picLocks noChangeAspect="1"/>
          </p:cNvPicPr>
          <p:nvPr/>
        </p:nvPicPr>
        <p:blipFill rotWithShape="1">
          <a:blip r:embed="rId4" cstate="print">
            <a:extLst>
              <a:ext uri="{28A0092B-C50C-407E-A947-70E740481C1C}">
                <a14:useLocalDpi xmlns:a14="http://schemas.microsoft.com/office/drawing/2010/main" val="0"/>
              </a:ext>
            </a:extLst>
          </a:blip>
          <a:srcRect t="24131" r="38560" b="11631"/>
          <a:stretch/>
        </p:blipFill>
        <p:spPr>
          <a:xfrm>
            <a:off x="5705060" y="3817806"/>
            <a:ext cx="2555684" cy="2672104"/>
          </a:xfrm>
          <a:prstGeom prst="rect">
            <a:avLst/>
          </a:prstGeom>
        </p:spPr>
      </p:pic>
      <p:sp>
        <p:nvSpPr>
          <p:cNvPr id="5" name="円形吹き出し 4"/>
          <p:cNvSpPr/>
          <p:nvPr/>
        </p:nvSpPr>
        <p:spPr>
          <a:xfrm>
            <a:off x="4828098" y="1423116"/>
            <a:ext cx="4309607" cy="2206818"/>
          </a:xfrm>
          <a:prstGeom prst="wedgeEllipseCallout">
            <a:avLst>
              <a:gd name="adj1" fmla="val -9158"/>
              <a:gd name="adj2" fmla="val 5949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330994" y="1923377"/>
            <a:ext cx="3546282" cy="1200329"/>
          </a:xfrm>
          <a:prstGeom prst="rect">
            <a:avLst/>
          </a:prstGeom>
          <a:noFill/>
        </p:spPr>
        <p:txBody>
          <a:bodyPr wrap="square" rtlCol="0">
            <a:spAutoFit/>
          </a:bodyPr>
          <a:lstStyle/>
          <a:p>
            <a:r>
              <a:rPr kumimoji="1" lang="ja-JP" altLang="en-US" sz="2400" dirty="0" smtClean="0">
                <a:latin typeface="HGP明朝B" panose="02020800000000000000" pitchFamily="18" charset="-128"/>
                <a:ea typeface="HGP明朝B" panose="02020800000000000000" pitchFamily="18" charset="-128"/>
              </a:rPr>
              <a:t>狙ったところが切れてる！これを使えば部位破壊を</a:t>
            </a:r>
            <a:r>
              <a:rPr lang="ja-JP" altLang="en-US" sz="2400" dirty="0" smtClean="0">
                <a:latin typeface="HGP明朝B" panose="02020800000000000000" pitchFamily="18" charset="-128"/>
                <a:ea typeface="HGP明朝B" panose="02020800000000000000" pitchFamily="18" charset="-128"/>
              </a:rPr>
              <a:t>表現できるのでは！？</a:t>
            </a:r>
            <a:endParaRPr kumimoji="1" lang="en-US" altLang="ja-JP" sz="2400" dirty="0" smtClean="0">
              <a:latin typeface="HGP明朝B" panose="02020800000000000000" pitchFamily="18" charset="-128"/>
              <a:ea typeface="HGP明朝B" panose="02020800000000000000" pitchFamily="18" charset="-128"/>
            </a:endParaRPr>
          </a:p>
        </p:txBody>
      </p:sp>
      <p:sp>
        <p:nvSpPr>
          <p:cNvPr id="16" name="テキスト ボックス 15"/>
          <p:cNvSpPr txBox="1"/>
          <p:nvPr/>
        </p:nvSpPr>
        <p:spPr>
          <a:xfrm>
            <a:off x="532738" y="1423116"/>
            <a:ext cx="453782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ja-JP" altLang="en-US" sz="2800" dirty="0" smtClean="0">
                <a:latin typeface="HGP明朝B" panose="02020800000000000000" pitchFamily="18" charset="-128"/>
                <a:ea typeface="HGP明朝B" panose="02020800000000000000" pitchFamily="18" charset="-128"/>
              </a:rPr>
              <a:t>実現するには・・・</a:t>
            </a:r>
            <a:endParaRPr kumimoji="1" lang="ja-JP" altLang="en-US" sz="2800" dirty="0">
              <a:latin typeface="HGP明朝B" panose="02020800000000000000" pitchFamily="18" charset="-128"/>
              <a:ea typeface="HGP明朝B" panose="02020800000000000000" pitchFamily="18" charset="-128"/>
            </a:endParaRPr>
          </a:p>
        </p:txBody>
      </p:sp>
      <p:sp>
        <p:nvSpPr>
          <p:cNvPr id="14" name="テキスト ボックス 13"/>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.07</a:t>
            </a:r>
            <a:endParaRPr kumimoji="1" lang="ja-JP" altLang="en-US" sz="2000" dirty="0"/>
          </a:p>
        </p:txBody>
      </p:sp>
    </p:spTree>
    <p:extLst>
      <p:ext uri="{BB962C8B-B14F-4D97-AF65-F5344CB8AC3E}">
        <p14:creationId xmlns:p14="http://schemas.microsoft.com/office/powerpoint/2010/main" val="1701261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82880" y="421420"/>
            <a:ext cx="9501809"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ja-JP" altLang="en-US" sz="2400" dirty="0" smtClean="0">
                <a:latin typeface="HGPｺﾞｼｯｸE" panose="020B0900000000000000" pitchFamily="50" charset="-128"/>
                <a:ea typeface="HGPｺﾞｼｯｸE" panose="020B0900000000000000" pitchFamily="50" charset="-128"/>
              </a:rPr>
              <a:t>実装内容</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3" name="テキスト ボックス 2"/>
          <p:cNvSpPr txBox="1"/>
          <p:nvPr/>
        </p:nvSpPr>
        <p:spPr>
          <a:xfrm>
            <a:off x="1284136" y="2755183"/>
            <a:ext cx="4230094" cy="1689373"/>
          </a:xfrm>
          <a:prstGeom prst="rect">
            <a:avLst/>
          </a:prstGeom>
          <a:noFill/>
        </p:spPr>
        <p:txBody>
          <a:bodyPr wrap="square" rtlCol="0">
            <a:spAutoFit/>
          </a:bodyPr>
          <a:lstStyle/>
          <a:p>
            <a:pPr>
              <a:lnSpc>
                <a:spcPct val="150000"/>
              </a:lnSpc>
            </a:pPr>
            <a:r>
              <a:rPr lang="en-US" altLang="ja-JP" dirty="0" err="1" smtClean="0">
                <a:latin typeface="HGP明朝B" panose="02020800000000000000" pitchFamily="18" charset="-128"/>
                <a:ea typeface="HGP明朝B" panose="02020800000000000000" pitchFamily="18" charset="-128"/>
              </a:rPr>
              <a:t>MeshCut</a:t>
            </a:r>
            <a:r>
              <a:rPr lang="ja-JP" altLang="en-US" dirty="0" smtClean="0">
                <a:latin typeface="HGP明朝B" panose="02020800000000000000" pitchFamily="18" charset="-128"/>
                <a:ea typeface="HGP明朝B" panose="02020800000000000000" pitchFamily="18" charset="-128"/>
              </a:rPr>
              <a:t>を実現するにあたって、まずはモデルを描画する必要があったため、</a:t>
            </a:r>
            <a:endParaRPr lang="en-US" altLang="ja-JP" dirty="0" smtClean="0">
              <a:latin typeface="HGP明朝B" panose="02020800000000000000" pitchFamily="18" charset="-128"/>
              <a:ea typeface="HGP明朝B" panose="02020800000000000000" pitchFamily="18" charset="-128"/>
            </a:endParaRPr>
          </a:p>
          <a:p>
            <a:pPr>
              <a:lnSpc>
                <a:spcPct val="150000"/>
              </a:lnSpc>
            </a:pPr>
            <a:r>
              <a:rPr lang="en-US" altLang="ja-JP" dirty="0" smtClean="0">
                <a:latin typeface="HGP明朝B" panose="02020800000000000000" pitchFamily="18" charset="-128"/>
                <a:ea typeface="HGP明朝B" panose="02020800000000000000" pitchFamily="18" charset="-128"/>
              </a:rPr>
              <a:t>.</a:t>
            </a:r>
            <a:r>
              <a:rPr lang="en-US" altLang="ja-JP" dirty="0" err="1">
                <a:latin typeface="HGP明朝B" panose="02020800000000000000" pitchFamily="18" charset="-128"/>
                <a:ea typeface="HGP明朝B" panose="02020800000000000000" pitchFamily="18" charset="-128"/>
              </a:rPr>
              <a:t>pmd</a:t>
            </a:r>
            <a:r>
              <a:rPr lang="ja-JP" altLang="en-US" dirty="0">
                <a:latin typeface="HGP明朝B" panose="02020800000000000000" pitchFamily="18" charset="-128"/>
                <a:ea typeface="HGP明朝B" panose="02020800000000000000" pitchFamily="18" charset="-128"/>
              </a:rPr>
              <a:t>ファイルを読み込み、モデルを</a:t>
            </a:r>
            <a:r>
              <a:rPr lang="ja-JP" altLang="en-US" dirty="0" smtClean="0">
                <a:latin typeface="HGP明朝B" panose="02020800000000000000" pitchFamily="18" charset="-128"/>
                <a:ea typeface="HGP明朝B" panose="02020800000000000000" pitchFamily="18" charset="-128"/>
              </a:rPr>
              <a:t>描画させました。</a:t>
            </a:r>
            <a:endParaRPr lang="ja-JP" altLang="en-US" dirty="0">
              <a:latin typeface="HGP明朝B" panose="02020800000000000000" pitchFamily="18" charset="-128"/>
              <a:ea typeface="HGP明朝B" panose="02020800000000000000" pitchFamily="18" charset="-128"/>
            </a:endParaRPr>
          </a:p>
        </p:txBody>
      </p:sp>
      <p:sp>
        <p:nvSpPr>
          <p:cNvPr id="10" name="テキスト ボックス 9"/>
          <p:cNvSpPr txBox="1"/>
          <p:nvPr/>
        </p:nvSpPr>
        <p:spPr>
          <a:xfrm>
            <a:off x="532738" y="1423116"/>
            <a:ext cx="876233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sz="2800" dirty="0" smtClean="0">
                <a:latin typeface="HGP明朝B" panose="02020800000000000000" pitchFamily="18" charset="-128"/>
                <a:ea typeface="HGP明朝B" panose="02020800000000000000" pitchFamily="18" charset="-128"/>
              </a:rPr>
              <a:t>PMD</a:t>
            </a:r>
            <a:r>
              <a:rPr kumimoji="1" lang="ja-JP" altLang="en-US" sz="2800" dirty="0" smtClean="0">
                <a:latin typeface="HGP明朝B" panose="02020800000000000000" pitchFamily="18" charset="-128"/>
                <a:ea typeface="HGP明朝B" panose="02020800000000000000" pitchFamily="18" charset="-128"/>
              </a:rPr>
              <a:t>モデルローダー</a:t>
            </a:r>
            <a:endParaRPr kumimoji="1" lang="ja-JP" altLang="en-US" sz="2800" dirty="0">
              <a:latin typeface="HGP明朝B" panose="02020800000000000000" pitchFamily="18" charset="-128"/>
              <a:ea typeface="HGP明朝B" panose="02020800000000000000" pitchFamily="18" charset="-128"/>
            </a:endParaRPr>
          </a:p>
        </p:txBody>
      </p:sp>
      <p:sp>
        <p:nvSpPr>
          <p:cNvPr id="8" name="テキスト ボックス 7"/>
          <p:cNvSpPr txBox="1"/>
          <p:nvPr/>
        </p:nvSpPr>
        <p:spPr>
          <a:xfrm>
            <a:off x="0" y="6351271"/>
            <a:ext cx="659958" cy="400110"/>
          </a:xfrm>
          <a:prstGeom prst="rect">
            <a:avLst/>
          </a:prstGeom>
          <a:noFill/>
        </p:spPr>
        <p:txBody>
          <a:bodyPr wrap="square" rtlCol="0">
            <a:spAutoFit/>
          </a:bodyPr>
          <a:lstStyle/>
          <a:p>
            <a:r>
              <a:rPr lang="en-US" altLang="ja-JP" sz="2000" dirty="0" smtClean="0"/>
              <a:t>p</a:t>
            </a:r>
            <a:r>
              <a:rPr kumimoji="1" lang="en-US" altLang="ja-JP" sz="2000" dirty="0" smtClean="0"/>
              <a:t>.08</a:t>
            </a:r>
            <a:endParaRPr kumimoji="1" lang="ja-JP" altLang="en-US" sz="2000"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8696" y="2486367"/>
            <a:ext cx="3980205" cy="2971489"/>
          </a:xfrm>
          <a:prstGeom prst="rect">
            <a:avLst/>
          </a:prstGeom>
          <a:ln>
            <a:noFill/>
          </a:ln>
          <a:effectLst>
            <a:softEdge rad="112500"/>
          </a:effectLst>
        </p:spPr>
      </p:pic>
    </p:spTree>
    <p:extLst>
      <p:ext uri="{BB962C8B-B14F-4D97-AF65-F5344CB8AC3E}">
        <p14:creationId xmlns:p14="http://schemas.microsoft.com/office/powerpoint/2010/main" val="2709175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TM03457496[[fn=視差]]</Template>
  <TotalTime>875</TotalTime>
  <Words>855</Words>
  <Application>Microsoft Office PowerPoint</Application>
  <PresentationFormat>A4 210 x 297 mm</PresentationFormat>
  <Paragraphs>120</Paragraphs>
  <Slides>21</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21</vt:i4>
      </vt:variant>
    </vt:vector>
  </HeadingPairs>
  <TitlesOfParts>
    <vt:vector size="30" baseType="lpstr">
      <vt:lpstr>HGPｺﾞｼｯｸE</vt:lpstr>
      <vt:lpstr>HGP明朝B</vt:lpstr>
      <vt:lpstr>HGP明朝E</vt:lpstr>
      <vt:lpstr>HGｺﾞｼｯｸM</vt:lpstr>
      <vt:lpstr>HG明朝B</vt:lpstr>
      <vt:lpstr>Arial</vt:lpstr>
      <vt:lpstr>Century</vt:lpstr>
      <vt:lpstr>Corbel</vt:lpstr>
      <vt:lpstr>視差</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kth10_1211@yahoo.co.jjp</dc:creator>
  <cp:lastModifiedBy>kth10_1211@yahoo.co.jjp</cp:lastModifiedBy>
  <cp:revision>88</cp:revision>
  <dcterms:created xsi:type="dcterms:W3CDTF">2020-02-05T01:20:43Z</dcterms:created>
  <dcterms:modified xsi:type="dcterms:W3CDTF">2020-03-12T18:12:12Z</dcterms:modified>
</cp:coreProperties>
</file>